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16" r:id="rId2"/>
  </p:sldMasterIdLst>
  <p:notesMasterIdLst>
    <p:notesMasterId r:id="rId8"/>
  </p:notesMasterIdLst>
  <p:sldIdLst>
    <p:sldId id="256" r:id="rId3"/>
    <p:sldId id="265" r:id="rId4"/>
    <p:sldId id="340" r:id="rId5"/>
    <p:sldId id="341" r:id="rId6"/>
    <p:sldId id="28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0D7AA"/>
    <a:srgbClr val="0000FF"/>
    <a:srgbClr val="04FA44"/>
    <a:srgbClr val="8A0000"/>
    <a:srgbClr val="A8F0F2"/>
    <a:srgbClr val="D8B088"/>
    <a:srgbClr val="996633"/>
    <a:srgbClr val="77FD9A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881275-CCC4-4186-9EEC-544B9EFA9B9A}" type="datetimeFigureOut">
              <a:rPr lang="en-US" smtClean="0"/>
              <a:t>17-Feb-20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6AD8E-E7E1-4F11-B305-3FBA76072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343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6AD8E-E7E1-4F11-B305-3FBA7607212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715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B7816-5210-4EA7-8994-122717D6FFAB}" type="datetime1">
              <a:rPr lang="en-US" smtClean="0"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28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342D-8FA2-4885-B413-D31CF15FB547}" type="datetime1">
              <a:rPr lang="en-US" smtClean="0"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407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8AB3-A630-44A8-95B7-49FCF9D511E2}" type="datetime1">
              <a:rPr lang="en-US" smtClean="0"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152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6FB7816-5210-4EA7-8994-122717D6FFAB}" type="datetime1">
              <a:rPr lang="en-US" smtClean="0"/>
              <a:t>17-Feb-20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FB69-8396-4FAD-B316-FA11C6FB0379}" type="datetime1">
              <a:rPr lang="en-US" smtClean="0"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D1985A8-0D8C-4122-B4FB-57B31FCADE7D}" type="datetime1">
              <a:rPr lang="en-US" smtClean="0"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EC3C6-954B-45E4-8C77-379341615CC6}" type="datetime1">
              <a:rPr lang="en-US" smtClean="0"/>
              <a:t>17-Feb-20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8AB0-A725-46E3-ADAD-BC6C2D7E1897}" type="datetime1">
              <a:rPr lang="en-US" smtClean="0"/>
              <a:t>17-Feb-20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1C83-2AF4-4E0B-999F-531AE272B5FC}" type="datetime1">
              <a:rPr lang="en-US" smtClean="0"/>
              <a:t>17-Feb-20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6B244-D622-4BA1-B183-0272E09572E1}" type="datetime1">
              <a:rPr lang="en-US" smtClean="0"/>
              <a:t>17-Feb-20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17ED-4FC7-4DDA-8889-59543BD8D64A}" type="datetime1">
              <a:rPr lang="en-US" smtClean="0"/>
              <a:t>17-Feb-20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FB69-8396-4FAD-B316-FA11C6FB0379}" type="datetime1">
              <a:rPr lang="en-US" smtClean="0"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153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958C-5506-4A4F-A39F-4506687A1734}" type="datetime1">
              <a:rPr lang="en-US" smtClean="0"/>
              <a:t>17-Feb-20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342D-8FA2-4885-B413-D31CF15FB547}" type="datetime1">
              <a:rPr lang="en-US" smtClean="0"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8AB3-A630-44A8-95B7-49FCF9D511E2}" type="datetime1">
              <a:rPr lang="en-US" smtClean="0"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985A8-0D8C-4122-B4FB-57B31FCADE7D}" type="datetime1">
              <a:rPr lang="en-US" smtClean="0"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60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EC3C6-954B-45E4-8C77-379341615CC6}" type="datetime1">
              <a:rPr lang="en-US" smtClean="0"/>
              <a:t>17-Feb-20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15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8AB0-A725-46E3-ADAD-BC6C2D7E1897}" type="datetime1">
              <a:rPr lang="en-US" smtClean="0"/>
              <a:t>17-Feb-20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29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1C83-2AF4-4E0B-999F-531AE272B5FC}" type="datetime1">
              <a:rPr lang="en-US" smtClean="0"/>
              <a:t>17-Feb-20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40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6B244-D622-4BA1-B183-0272E09572E1}" type="datetime1">
              <a:rPr lang="en-US" smtClean="0"/>
              <a:t>17-Feb-20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454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17ED-4FC7-4DDA-8889-59543BD8D64A}" type="datetime1">
              <a:rPr lang="en-US" smtClean="0"/>
              <a:t>17-Feb-20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041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958C-5506-4A4F-A39F-4506687A1734}" type="datetime1">
              <a:rPr lang="en-US" smtClean="0"/>
              <a:t>17-Feb-20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460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BA561-46E3-4847-A67B-4937483DAAA0}" type="datetime1">
              <a:rPr lang="en-US" smtClean="0"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642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A3BA561-46E3-4847-A67B-4937483DAAA0}" type="datetime1">
              <a:rPr lang="en-US" smtClean="0"/>
              <a:t>17-Feb-20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D7AA">
            <a:alpha val="72157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2794535" y="3429000"/>
            <a:ext cx="3657600" cy="2895600"/>
            <a:chOff x="3657600" y="1752600"/>
            <a:chExt cx="2171700" cy="2634631"/>
          </a:xfrm>
        </p:grpSpPr>
        <p:sp>
          <p:nvSpPr>
            <p:cNvPr id="10" name="Oval 9"/>
            <p:cNvSpPr/>
            <p:nvPr/>
          </p:nvSpPr>
          <p:spPr>
            <a:xfrm>
              <a:off x="3657600" y="1752600"/>
              <a:ext cx="1447800" cy="1828800"/>
            </a:xfrm>
            <a:prstGeom prst="ellipse">
              <a:avLst/>
            </a:prstGeom>
            <a:solidFill>
              <a:srgbClr val="0000FF">
                <a:alpha val="35000"/>
              </a:srgb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3657600" y="2558431"/>
              <a:ext cx="1447800" cy="1828800"/>
            </a:xfrm>
            <a:prstGeom prst="ellipse">
              <a:avLst/>
            </a:prstGeom>
            <a:solidFill>
              <a:srgbClr val="04FA44">
                <a:alpha val="33000"/>
              </a:srgb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4381500" y="2057400"/>
              <a:ext cx="1447800" cy="1828800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596739" cy="631825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Arial Black" pitchFamily="34" charset="0"/>
              </a:rPr>
              <a:t>TREM LEADERSHIP MONTH 5</a:t>
            </a:r>
            <a:endParaRPr lang="en-US" sz="36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77000"/>
            <a:ext cx="9067800" cy="365125"/>
          </a:xfrm>
        </p:spPr>
        <p:txBody>
          <a:bodyPr/>
          <a:lstStyle/>
          <a:p>
            <a:pPr algn="ctr"/>
            <a:r>
              <a:rPr lang="en-US" sz="1800" b="1" dirty="0" smtClean="0">
                <a:solidFill>
                  <a:srgbClr val="FF0000"/>
                </a:solidFill>
                <a:latin typeface="Century725 Cn BT" pitchFamily="18" charset="0"/>
              </a:rPr>
              <a:t>TREM CHURCH GROWTH 2020: </a:t>
            </a:r>
            <a:r>
              <a:rPr lang="en-US" sz="1900" i="1" dirty="0" smtClean="0">
                <a:solidFill>
                  <a:srgbClr val="0066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A</a:t>
            </a:r>
            <a:r>
              <a:rPr lang="en-US" sz="1900" dirty="0" smtClean="0">
                <a:solidFill>
                  <a:srgbClr val="0066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 </a:t>
            </a:r>
            <a:r>
              <a:rPr lang="en-US" sz="1900" i="1" dirty="0" smtClean="0">
                <a:solidFill>
                  <a:srgbClr val="0066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PERSON OF INFLUENCE </a:t>
            </a:r>
            <a:r>
              <a:rPr lang="en-US" sz="1900" i="1" dirty="0" smtClean="0">
                <a:solidFill>
                  <a:srgbClr val="0066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CONNECTS WITH PEOPLE</a:t>
            </a:r>
            <a:endParaRPr lang="en-US" sz="1900" i="1" dirty="0">
              <a:solidFill>
                <a:srgbClr val="006600"/>
              </a:solidFill>
              <a:latin typeface="Alibi" pitchFamily="2" charset="0"/>
              <a:ea typeface="Tahoma" pitchFamily="34" charset="0"/>
              <a:cs typeface="Mongolian Baiti" pitchFamily="66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17996" y="1806575"/>
            <a:ext cx="74676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en-US" sz="5400" b="1" dirty="0" smtClean="0">
                <a:solidFill>
                  <a:srgbClr val="0000FF"/>
                </a:solidFill>
                <a:latin typeface="Algerian" pitchFamily="82" charset="0"/>
              </a:rPr>
              <a:t>THE PORTRAIT OF A PERSON OF INFLUENCE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89535" y="4216100"/>
            <a:ext cx="74676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en-US" sz="5400" b="1" dirty="0" smtClean="0">
                <a:solidFill>
                  <a:srgbClr val="006600"/>
                </a:solidFill>
                <a:latin typeface="Swiss921 BT" pitchFamily="34" charset="0"/>
              </a:rPr>
              <a:t>A PERSON OF </a:t>
            </a:r>
            <a:r>
              <a:rPr lang="en-US" sz="5400" b="1" dirty="0" smtClean="0">
                <a:solidFill>
                  <a:srgbClr val="006600"/>
                </a:solidFill>
                <a:latin typeface="Swiss921 BT" pitchFamily="34" charset="0"/>
              </a:rPr>
              <a:t>INFLUENCE</a:t>
            </a:r>
          </a:p>
          <a:p>
            <a:pPr>
              <a:lnSpc>
                <a:spcPct val="80000"/>
              </a:lnSpc>
            </a:pPr>
            <a:endParaRPr lang="en-US" sz="3200" b="1" dirty="0" smtClean="0">
              <a:solidFill>
                <a:srgbClr val="006600"/>
              </a:solidFill>
              <a:latin typeface="Swiss921 BT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5400" b="1" dirty="0" smtClean="0">
                <a:solidFill>
                  <a:srgbClr val="006600"/>
                </a:solidFill>
                <a:latin typeface="Swiss921 BT" pitchFamily="34" charset="0"/>
              </a:rPr>
              <a:t>CONNECTS WITH </a:t>
            </a:r>
            <a:r>
              <a:rPr lang="en-US" sz="5400" b="1" dirty="0" smtClean="0">
                <a:solidFill>
                  <a:srgbClr val="006600"/>
                </a:solidFill>
                <a:latin typeface="Swiss921 BT" pitchFamily="34" charset="0"/>
              </a:rPr>
              <a:t>PEOPLE</a:t>
            </a:r>
            <a:endParaRPr lang="en-US" sz="5400" b="1" dirty="0">
              <a:solidFill>
                <a:srgbClr val="006600"/>
              </a:solidFill>
              <a:latin typeface="Swiss921 B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797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50" y="228600"/>
            <a:ext cx="9010850" cy="4572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000" b="1" dirty="0" smtClean="0">
                <a:solidFill>
                  <a:srgbClr val="006600"/>
                </a:solidFill>
                <a:latin typeface="Gloucester MT Extra Condensed" pitchFamily="18" charset="0"/>
              </a:rPr>
              <a:t>A PERSON OF INFLUENCE </a:t>
            </a:r>
            <a:r>
              <a:rPr lang="en-US" sz="4000" b="1" dirty="0" smtClean="0">
                <a:solidFill>
                  <a:srgbClr val="006600"/>
                </a:solidFill>
                <a:latin typeface="Gloucester MT Extra Condensed" pitchFamily="18" charset="0"/>
              </a:rPr>
              <a:t>CONNECTS WITH PEOPLE</a:t>
            </a:r>
            <a:endParaRPr lang="en-US" sz="4000" dirty="0">
              <a:solidFill>
                <a:srgbClr val="006600"/>
              </a:solidFill>
              <a:latin typeface="Gloucester MT Extra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763000" cy="5334000"/>
          </a:xfrm>
        </p:spPr>
        <p:txBody>
          <a:bodyPr>
            <a:noAutofit/>
          </a:bodyPr>
          <a:lstStyle/>
          <a:p>
            <a:pPr lvl="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4000" b="1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Connection </a:t>
            </a:r>
            <a:r>
              <a:rPr lang="en-US" sz="400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is important for successful mentoring</a:t>
            </a:r>
            <a:r>
              <a:rPr lang="en-US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. </a:t>
            </a:r>
            <a:endParaRPr lang="en-US" dirty="0" smtClean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lvl="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600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Here </a:t>
            </a:r>
            <a:r>
              <a:rPr lang="en-US" sz="3600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are nine steps for connecting with people. </a:t>
            </a:r>
            <a:endParaRPr lang="en-US" sz="3600" dirty="0" smtClean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marL="914400" lvl="1" indent="-45720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400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Don’t </a:t>
            </a:r>
            <a:r>
              <a:rPr lang="en-US" sz="3400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take people for granted.- </a:t>
            </a:r>
            <a:r>
              <a:rPr lang="en-US" sz="3400" dirty="0" err="1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Rehoboam</a:t>
            </a:r>
            <a:r>
              <a:rPr lang="en-US" sz="3400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 took people for granted. </a:t>
            </a:r>
            <a:endParaRPr lang="en-US" sz="3400" dirty="0" smtClean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marL="971550" lvl="1" indent="-51435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400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Possess </a:t>
            </a:r>
            <a:r>
              <a:rPr lang="en-US" sz="3400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a Make-A-Difference mindset.- Jesus went about doing good..... </a:t>
            </a:r>
            <a:endParaRPr lang="en-US" sz="3400" dirty="0" smtClean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marL="971550" lvl="1" indent="-51435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400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Initiate </a:t>
            </a:r>
            <a:r>
              <a:rPr lang="en-US" sz="3400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movement t</a:t>
            </a:r>
            <a:r>
              <a:rPr lang="en-US" sz="3200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oward them.- Jesus did towards </a:t>
            </a:r>
            <a:r>
              <a:rPr lang="en-US" sz="3200" dirty="0" err="1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Zacheus</a:t>
            </a:r>
            <a:r>
              <a:rPr lang="en-US" sz="3200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. </a:t>
            </a:r>
            <a:endParaRPr lang="en-US" sz="3200" dirty="0" smtClean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6950" y="6515500"/>
            <a:ext cx="9067800" cy="0"/>
          </a:xfrm>
          <a:prstGeom prst="line">
            <a:avLst/>
          </a:prstGeom>
          <a:ln w="31750" cmpd="thinThick"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77000"/>
            <a:ext cx="9067800" cy="365125"/>
          </a:xfrm>
        </p:spPr>
        <p:txBody>
          <a:bodyPr/>
          <a:lstStyle/>
          <a:p>
            <a:pPr algn="ctr"/>
            <a:r>
              <a:rPr lang="en-US" sz="1800" b="1" dirty="0" smtClean="0">
                <a:solidFill>
                  <a:srgbClr val="FF0000"/>
                </a:solidFill>
                <a:latin typeface="Century725 Cn BT" pitchFamily="18" charset="0"/>
              </a:rPr>
              <a:t>TREM CHURCH GROWTH 2020: </a:t>
            </a:r>
            <a:r>
              <a:rPr lang="en-US" sz="1900" i="1" dirty="0" smtClean="0">
                <a:solidFill>
                  <a:srgbClr val="0066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A</a:t>
            </a:r>
            <a:r>
              <a:rPr lang="en-US" sz="1900" dirty="0" smtClean="0">
                <a:solidFill>
                  <a:srgbClr val="0066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 </a:t>
            </a:r>
            <a:r>
              <a:rPr lang="en-US" sz="1900" i="1" dirty="0" smtClean="0">
                <a:solidFill>
                  <a:srgbClr val="0066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PERSON OF INFLUENCE </a:t>
            </a:r>
            <a:r>
              <a:rPr lang="en-US" sz="1900" i="1" dirty="0" smtClean="0">
                <a:solidFill>
                  <a:srgbClr val="0066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CONNECTS WITH PEOPLE</a:t>
            </a:r>
            <a:endParaRPr lang="en-US" sz="1900" i="1" dirty="0">
              <a:solidFill>
                <a:srgbClr val="006600"/>
              </a:solidFill>
              <a:latin typeface="Alibi" pitchFamily="2" charset="0"/>
              <a:ea typeface="Tahoma" pitchFamily="34" charset="0"/>
              <a:cs typeface="Mongolian Baiti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301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50" y="228600"/>
            <a:ext cx="9010850" cy="4572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000" b="1" dirty="0" smtClean="0">
                <a:solidFill>
                  <a:srgbClr val="006600"/>
                </a:solidFill>
                <a:latin typeface="Gloucester MT Extra Condensed" pitchFamily="18" charset="0"/>
              </a:rPr>
              <a:t>A PERSON OF INFLUENCE </a:t>
            </a:r>
            <a:r>
              <a:rPr lang="en-US" sz="4000" b="1" dirty="0" smtClean="0">
                <a:solidFill>
                  <a:srgbClr val="006600"/>
                </a:solidFill>
                <a:latin typeface="Gloucester MT Extra Condensed" pitchFamily="18" charset="0"/>
              </a:rPr>
              <a:t>CONNECTS WITH PEOPLE</a:t>
            </a:r>
            <a:endParaRPr lang="en-US" sz="4000" dirty="0">
              <a:solidFill>
                <a:srgbClr val="006600"/>
              </a:solidFill>
              <a:latin typeface="Gloucester MT Extra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610600" cy="5334000"/>
          </a:xfrm>
        </p:spPr>
        <p:txBody>
          <a:bodyPr>
            <a:noAutofit/>
          </a:bodyPr>
          <a:lstStyle/>
          <a:p>
            <a:pPr marL="914400" lvl="0" indent="-452438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n-US" sz="3600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Look </a:t>
            </a:r>
            <a:r>
              <a:rPr lang="en-US" sz="3600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for common ground.- Jesus went about doing good.... </a:t>
            </a:r>
          </a:p>
          <a:p>
            <a:pPr marL="914400" lvl="0" indent="-452438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n-US" sz="3600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Recognize </a:t>
            </a:r>
            <a:r>
              <a:rPr lang="en-US" sz="3600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and respect differences in personality. </a:t>
            </a:r>
          </a:p>
          <a:p>
            <a:pPr marL="914400" lvl="0" indent="-452438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n-US" sz="3600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Find </a:t>
            </a:r>
            <a:r>
              <a:rPr lang="en-US" sz="3600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the key to others’ lives. </a:t>
            </a:r>
          </a:p>
          <a:p>
            <a:pPr marL="914400" lvl="0" indent="-452438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n-US" sz="3600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Communicate </a:t>
            </a:r>
            <a:r>
              <a:rPr lang="en-US" sz="3600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from the heart.</a:t>
            </a:r>
          </a:p>
          <a:p>
            <a:pPr marL="914400" lvl="0" indent="-452438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n-US" sz="3600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Share </a:t>
            </a:r>
            <a:r>
              <a:rPr lang="en-US" sz="3600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common experiences. </a:t>
            </a:r>
          </a:p>
          <a:p>
            <a:pPr marL="914400" lvl="0" indent="-452438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n-US" sz="3600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Once </a:t>
            </a:r>
            <a:r>
              <a:rPr lang="en-US" sz="3600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connected, more forward</a:t>
            </a:r>
            <a:r>
              <a:rPr lang="en-US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6950" y="6515500"/>
            <a:ext cx="9067800" cy="0"/>
          </a:xfrm>
          <a:prstGeom prst="line">
            <a:avLst/>
          </a:prstGeom>
          <a:ln w="31750" cmpd="thinThick"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77000"/>
            <a:ext cx="9067800" cy="365125"/>
          </a:xfrm>
        </p:spPr>
        <p:txBody>
          <a:bodyPr/>
          <a:lstStyle/>
          <a:p>
            <a:pPr algn="ctr"/>
            <a:r>
              <a:rPr lang="en-US" sz="1800" b="1" dirty="0" smtClean="0">
                <a:solidFill>
                  <a:srgbClr val="FF0000"/>
                </a:solidFill>
                <a:latin typeface="Century725 Cn BT" pitchFamily="18" charset="0"/>
              </a:rPr>
              <a:t>TREM CHURCH GROWTH 2020: </a:t>
            </a:r>
            <a:r>
              <a:rPr lang="en-US" sz="1900" i="1" dirty="0" smtClean="0">
                <a:solidFill>
                  <a:srgbClr val="0066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A</a:t>
            </a:r>
            <a:r>
              <a:rPr lang="en-US" sz="1900" dirty="0" smtClean="0">
                <a:solidFill>
                  <a:srgbClr val="0066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 </a:t>
            </a:r>
            <a:r>
              <a:rPr lang="en-US" sz="1900" i="1" dirty="0" smtClean="0">
                <a:solidFill>
                  <a:srgbClr val="0066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PERSON OF INFLUENCE </a:t>
            </a:r>
            <a:r>
              <a:rPr lang="en-US" sz="1900" i="1" dirty="0" smtClean="0">
                <a:solidFill>
                  <a:srgbClr val="0066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CONNECTS WITH PEOPLE</a:t>
            </a:r>
            <a:endParaRPr lang="en-US" sz="1900" i="1" dirty="0">
              <a:solidFill>
                <a:srgbClr val="006600"/>
              </a:solidFill>
              <a:latin typeface="Alibi" pitchFamily="2" charset="0"/>
              <a:ea typeface="Tahoma" pitchFamily="34" charset="0"/>
              <a:cs typeface="Mongolian Baiti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876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50" y="228600"/>
            <a:ext cx="9010850" cy="4572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000" b="1" dirty="0" smtClean="0">
                <a:solidFill>
                  <a:srgbClr val="006600"/>
                </a:solidFill>
                <a:latin typeface="Gloucester MT Extra Condensed" pitchFamily="18" charset="0"/>
              </a:rPr>
              <a:t>A PERSON OF INFLUENCE </a:t>
            </a:r>
            <a:r>
              <a:rPr lang="en-US" sz="4000" b="1" dirty="0" smtClean="0">
                <a:solidFill>
                  <a:srgbClr val="006600"/>
                </a:solidFill>
                <a:latin typeface="Gloucester MT Extra Condensed" pitchFamily="18" charset="0"/>
              </a:rPr>
              <a:t>CONNECTS WITH PEOPLE</a:t>
            </a:r>
            <a:endParaRPr lang="en-US" sz="4000" dirty="0">
              <a:solidFill>
                <a:srgbClr val="006600"/>
              </a:solidFill>
              <a:latin typeface="Gloucester MT Extra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5562600"/>
          </a:xfrm>
        </p:spPr>
        <p:txBody>
          <a:bodyPr>
            <a:noAutofit/>
          </a:bodyPr>
          <a:lstStyle/>
          <a:p>
            <a:pPr marL="509588" indent="-454025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600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 The elders advised </a:t>
            </a:r>
            <a:r>
              <a:rPr lang="en-US" sz="3600" dirty="0" err="1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Rehoboam</a:t>
            </a:r>
            <a:r>
              <a:rPr lang="en-US" sz="3600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 to connect with the people. </a:t>
            </a:r>
            <a:endParaRPr lang="en-US" sz="3600" dirty="0" smtClean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marL="509588" indent="-454025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600" dirty="0" smtClean="0">
                <a:solidFill>
                  <a:srgbClr val="FF0000"/>
                </a:solidFill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1 </a:t>
            </a:r>
            <a:r>
              <a:rPr lang="en-US" sz="3600" dirty="0">
                <a:solidFill>
                  <a:srgbClr val="FF0000"/>
                </a:solidFill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Kings 12:6-7 </a:t>
            </a:r>
            <a:endParaRPr lang="en-US" sz="3600" dirty="0" smtClean="0">
              <a:solidFill>
                <a:srgbClr val="FF0000"/>
              </a:solidFill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marL="914400" indent="-454025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And </a:t>
            </a:r>
            <a:r>
              <a:rPr lang="en-US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king </a:t>
            </a:r>
            <a:r>
              <a:rPr lang="en-US" dirty="0" err="1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Rehoboam</a:t>
            </a:r>
            <a:r>
              <a:rPr lang="en-US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 consulted with the old men, that stood before Solomon his father while he yet lived, and said, How do ye advise that I may answer this people? </a:t>
            </a:r>
            <a:endParaRPr lang="en-US" dirty="0" smtClean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marL="914400" indent="-454025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And </a:t>
            </a:r>
            <a:r>
              <a:rPr lang="en-US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they </a:t>
            </a:r>
            <a:r>
              <a:rPr lang="en-US" dirty="0" err="1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spake</a:t>
            </a:r>
            <a:r>
              <a:rPr lang="en-US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 unto him, saying, If thou wilt be a servant unto this people this day, and wilt serve them, and answer them, and speak good words to them, then they will be thy servants for ever. 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6950" y="6515500"/>
            <a:ext cx="9067800" cy="0"/>
          </a:xfrm>
          <a:prstGeom prst="line">
            <a:avLst/>
          </a:prstGeom>
          <a:ln w="31750" cmpd="thinThick"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77000"/>
            <a:ext cx="9067800" cy="365125"/>
          </a:xfrm>
        </p:spPr>
        <p:txBody>
          <a:bodyPr/>
          <a:lstStyle/>
          <a:p>
            <a:pPr algn="ctr"/>
            <a:r>
              <a:rPr lang="en-US" sz="1800" b="1" dirty="0" smtClean="0">
                <a:solidFill>
                  <a:srgbClr val="FF0000"/>
                </a:solidFill>
                <a:latin typeface="Century725 Cn BT" pitchFamily="18" charset="0"/>
              </a:rPr>
              <a:t>TREM CHURCH GROWTH 2020: </a:t>
            </a:r>
            <a:r>
              <a:rPr lang="en-US" sz="1900" i="1" dirty="0" smtClean="0">
                <a:solidFill>
                  <a:srgbClr val="0066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A</a:t>
            </a:r>
            <a:r>
              <a:rPr lang="en-US" sz="1900" dirty="0" smtClean="0">
                <a:solidFill>
                  <a:srgbClr val="0066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 </a:t>
            </a:r>
            <a:r>
              <a:rPr lang="en-US" sz="1900" i="1" dirty="0" smtClean="0">
                <a:solidFill>
                  <a:srgbClr val="0066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PERSON OF INFLUENCE </a:t>
            </a:r>
            <a:r>
              <a:rPr lang="en-US" sz="1900" i="1" dirty="0" smtClean="0">
                <a:solidFill>
                  <a:srgbClr val="0066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CONNECTS WITH PEOPLE</a:t>
            </a:r>
            <a:endParaRPr lang="en-US" sz="1900" i="1" dirty="0">
              <a:solidFill>
                <a:srgbClr val="006600"/>
              </a:solidFill>
              <a:latin typeface="Alibi" pitchFamily="2" charset="0"/>
              <a:ea typeface="Tahoma" pitchFamily="34" charset="0"/>
              <a:cs typeface="Mongolian Baiti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440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5000">
              <a:srgbClr val="E6DCAC"/>
            </a:gs>
            <a:gs pos="15000">
              <a:srgbClr val="E6D78A"/>
            </a:gs>
            <a:gs pos="32000">
              <a:srgbClr val="C7AC4C"/>
            </a:gs>
            <a:gs pos="22000">
              <a:srgbClr val="E6D78A"/>
            </a:gs>
            <a:gs pos="74000">
              <a:srgbClr val="C7AC4C"/>
            </a:gs>
            <a:gs pos="55000">
              <a:srgbClr val="E6DCAC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0"/>
            <a:ext cx="8229600" cy="2590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dirty="0" smtClean="0">
                <a:solidFill>
                  <a:srgbClr val="006600"/>
                </a:solidFill>
                <a:latin typeface="Arial Black" pitchFamily="34" charset="0"/>
              </a:rPr>
              <a:t>THANK YOU </a:t>
            </a:r>
            <a:endParaRPr lang="en-US" sz="6000" dirty="0" smtClean="0">
              <a:solidFill>
                <a:srgbClr val="0066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en-US" sz="4800" dirty="0" smtClean="0">
                <a:latin typeface="Swiss921 BT" pitchFamily="34" charset="0"/>
                <a:cs typeface="Adobe Hebrew" pitchFamily="18" charset="-79"/>
              </a:rPr>
              <a:t>AND GOD BLESS</a:t>
            </a:r>
            <a:endParaRPr lang="en-US" sz="4800" dirty="0">
              <a:latin typeface="Swiss921 BT" pitchFamily="34" charset="0"/>
              <a:cs typeface="Adobe Hebrew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16396072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1291</TotalTime>
  <Words>276</Words>
  <Application>Microsoft Office PowerPoint</Application>
  <PresentationFormat>On-screen Show (4:3)</PresentationFormat>
  <Paragraphs>30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Origin</vt:lpstr>
      <vt:lpstr>TREM LEADERSHIP MONTH 5</vt:lpstr>
      <vt:lpstr>A PERSON OF INFLUENCE CONNECTS WITH PEOPLE</vt:lpstr>
      <vt:lpstr>A PERSON OF INFLUENCE CONNECTS WITH PEOPLE</vt:lpstr>
      <vt:lpstr>A PERSON OF INFLUENCE CONNECTS WITH PEOPLE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INTERGRITY</dc:title>
  <dc:creator>Windows User</dc:creator>
  <cp:lastModifiedBy>TREM UYO MEDIA-AUDIO</cp:lastModifiedBy>
  <cp:revision>63</cp:revision>
  <dcterms:created xsi:type="dcterms:W3CDTF">2020-01-31T22:12:31Z</dcterms:created>
  <dcterms:modified xsi:type="dcterms:W3CDTF">2020-02-17T19:32:00Z</dcterms:modified>
</cp:coreProperties>
</file>