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0" r:id="rId2"/>
  </p:sldMasterIdLst>
  <p:notesMasterIdLst>
    <p:notesMasterId r:id="rId10"/>
  </p:notesMasterIdLst>
  <p:sldIdLst>
    <p:sldId id="256" r:id="rId3"/>
    <p:sldId id="265" r:id="rId4"/>
    <p:sldId id="342" r:id="rId5"/>
    <p:sldId id="343" r:id="rId6"/>
    <p:sldId id="344" r:id="rId7"/>
    <p:sldId id="345" r:id="rId8"/>
    <p:sldId id="2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D9A"/>
    <a:srgbClr val="0505FF"/>
    <a:srgbClr val="452103"/>
    <a:srgbClr val="0000FF"/>
    <a:srgbClr val="006600"/>
    <a:srgbClr val="F0D7AA"/>
    <a:srgbClr val="04FA44"/>
    <a:srgbClr val="8A0000"/>
    <a:srgbClr val="A8F0F2"/>
    <a:srgbClr val="D8B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81275-CCC4-4186-9EEC-544B9EFA9B9A}" type="datetimeFigureOut">
              <a:rPr lang="en-US" smtClean="0"/>
              <a:t>17-Feb-20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6AD8E-E7E1-4F11-B305-3FBA76072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43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6AD8E-E7E1-4F11-B305-3FBA760721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15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FB7816-5210-4EA7-8994-122717D6FFAB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28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07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15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6FB7816-5210-4EA7-8994-122717D6FFAB}" type="datetime1">
              <a:rPr lang="en-US" smtClean="0"/>
              <a:t>17-Feb-20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A5FB69-8396-4FAD-B316-FA11C6FB0379}" type="datetime1">
              <a:rPr lang="en-US" smtClean="0"/>
              <a:t>17-Feb-20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1985A8-0D8C-4122-B4FB-57B31FCADE7D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1B1C83-2AF4-4E0B-999F-531AE272B5FC}" type="datetime1">
              <a:rPr lang="en-US" smtClean="0"/>
              <a:t>17-Feb-20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6017ED-4FC7-4DDA-8889-59543BD8D64A}" type="datetime1">
              <a:rPr lang="en-US" smtClean="0"/>
              <a:t>17-Feb-20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5FB69-8396-4FAD-B316-FA11C6FB0379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53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9E958C-5506-4A4F-A39F-4506687A1734}" type="datetime1">
              <a:rPr lang="en-US" smtClean="0"/>
              <a:t>17-Feb-20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342D-8FA2-4885-B413-D31CF15FB547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C8AB3-A630-44A8-95B7-49FCF9D511E2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85A8-0D8C-4122-B4FB-57B31FCADE7D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6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EC3C6-954B-45E4-8C77-379341615CC6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155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F8AB0-A725-46E3-ADAD-BC6C2D7E1897}" type="datetime1">
              <a:rPr lang="en-US" smtClean="0"/>
              <a:t>17-Feb-20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2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B1C83-2AF4-4E0B-999F-531AE272B5FC}" type="datetime1">
              <a:rPr lang="en-US" smtClean="0"/>
              <a:t>17-Feb-20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4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6B244-D622-4BA1-B183-0272E09572E1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5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017ED-4FC7-4DDA-8889-59543BD8D64A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41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E958C-5506-4A4F-A39F-4506687A1734}" type="datetime1">
              <a:rPr lang="en-US" smtClean="0"/>
              <a:t>17-Feb-20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6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BA561-46E3-4847-A67B-4937483DAAA0}" type="datetime1">
              <a:rPr lang="en-US" smtClean="0"/>
              <a:t>17-Feb-20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64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3BA561-46E3-4847-A67B-4937483DAAA0}" type="datetime1">
              <a:rPr lang="en-US" smtClean="0"/>
              <a:t>17-Feb-20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TREM CHURCH GROWTH2020: THE PORTRAIT OF A PERSON INFLUENCE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715250-561D-4F53-832E-A20DA87BAC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D7AA">
            <a:alpha val="7215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596739" cy="631825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  <a:latin typeface="Arial Black" pitchFamily="34" charset="0"/>
              </a:rPr>
              <a:t>TREM LEADERSHIP MONTH 5</a:t>
            </a:r>
            <a:endParaRPr lang="en-US" sz="36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EMPOWERES PEOPLE</a:t>
            </a:r>
            <a:endParaRPr lang="en-US" sz="1900" i="1" dirty="0">
              <a:solidFill>
                <a:srgbClr val="0000FF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917996" y="1806575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06600"/>
                </a:solidFill>
                <a:latin typeface="Algerian" pitchFamily="82" charset="0"/>
              </a:rPr>
              <a:t>THE PORTRAIT OF A PERSON OF INFLUENCE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83920" y="3886200"/>
            <a:ext cx="74676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000FF"/>
                </a:solidFill>
                <a:latin typeface="Swiss921 BT" pitchFamily="34" charset="0"/>
              </a:rPr>
              <a:t>A PERSON OF </a:t>
            </a:r>
            <a:r>
              <a:rPr lang="en-US" sz="5400" b="1" dirty="0" smtClean="0">
                <a:solidFill>
                  <a:srgbClr val="0000FF"/>
                </a:solidFill>
                <a:latin typeface="Swiss921 BT" pitchFamily="34" charset="0"/>
              </a:rPr>
              <a:t>INFLUENCE</a:t>
            </a:r>
            <a:endParaRPr lang="en-US" sz="3200" b="1" dirty="0" smtClean="0">
              <a:solidFill>
                <a:srgbClr val="0000FF"/>
              </a:solidFill>
              <a:latin typeface="Swiss921 BT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5400" b="1" dirty="0" smtClean="0">
                <a:solidFill>
                  <a:srgbClr val="0000FF"/>
                </a:solidFill>
                <a:latin typeface="Swiss921 BT" pitchFamily="34" charset="0"/>
              </a:rPr>
              <a:t>EMPOWERS </a:t>
            </a:r>
            <a:r>
              <a:rPr lang="en-US" sz="5400" b="1" dirty="0" smtClean="0">
                <a:solidFill>
                  <a:srgbClr val="0000FF"/>
                </a:solidFill>
                <a:latin typeface="Swiss921 BT" pitchFamily="34" charset="0"/>
              </a:rPr>
              <a:t>PEOPLE</a:t>
            </a:r>
            <a:endParaRPr lang="en-US" sz="5400" b="1" dirty="0">
              <a:solidFill>
                <a:srgbClr val="0000FF"/>
              </a:solidFill>
              <a:latin typeface="Swiss921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1797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EMPOWERS PEOPLE</a:t>
            </a:r>
            <a:endParaRPr lang="en-US" sz="4000" dirty="0">
              <a:solidFill>
                <a:srgbClr val="0000FF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24300"/>
            <a:ext cx="8763000" cy="53340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When you empower people, you enable them to reach the highest levels of their personal and professional potential. </a:t>
            </a:r>
            <a:endParaRPr lang="en-US" sz="33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Show 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people that you believe in them completely. 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Trust 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with decisions. </a:t>
            </a:r>
            <a:endParaRPr lang="en-US" sz="33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Give 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permission to take on challenges. </a:t>
            </a:r>
            <a:endParaRPr lang="en-US" sz="33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Delegate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. </a:t>
            </a:r>
            <a:endParaRPr lang="en-US" sz="33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3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Aim 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for a win-win situation where the </a:t>
            </a:r>
            <a:r>
              <a:rPr lang="en-US" sz="3300" b="1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empowerer</a:t>
            </a:r>
            <a:r>
              <a:rPr lang="en-US" sz="33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loses nothing in the process of sharing authority with others.</a:t>
            </a:r>
            <a:endParaRPr lang="en-US" sz="33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EMPOWERES PEOPLE</a:t>
            </a:r>
            <a:endParaRPr lang="en-US" sz="1900" i="1" dirty="0">
              <a:solidFill>
                <a:srgbClr val="0000FF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30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EMPOWERS PEOPLE</a:t>
            </a:r>
            <a:endParaRPr lang="en-US" sz="4000" dirty="0">
              <a:solidFill>
                <a:srgbClr val="0000FF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334000"/>
          </a:xfrm>
        </p:spPr>
        <p:txBody>
          <a:bodyPr>
            <a:noAutofit/>
          </a:bodyPr>
          <a:lstStyle/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Jesus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empowered his disciples. </a:t>
            </a: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✤</a:t>
            </a:r>
          </a:p>
          <a:p>
            <a:pPr lvl="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Mark </a:t>
            </a:r>
            <a:r>
              <a:rPr lang="en-US" sz="3600" b="1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3:13-15 </a:t>
            </a:r>
            <a:endParaRPr lang="en-US" sz="3600" b="1" dirty="0" smtClean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13 </a:t>
            </a: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he </a:t>
            </a:r>
            <a:r>
              <a:rPr lang="en-US" sz="3400" b="1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goeth</a:t>
            </a: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up into a mountain, and </a:t>
            </a:r>
            <a:r>
              <a:rPr lang="en-US" sz="3400" b="1" dirty="0" err="1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calleth</a:t>
            </a: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 unto him whom he would: and they came unto him. </a:t>
            </a:r>
            <a:endParaRPr lang="en-US" sz="34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14 </a:t>
            </a: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he ordained twelve, that they should be with him, and that he might send them forth to preach, </a:t>
            </a:r>
            <a:endParaRPr lang="en-US" sz="34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15 </a:t>
            </a: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to have power to heal sicknesses, and to cast out devils: </a:t>
            </a:r>
            <a:endParaRPr lang="en-US" sz="34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EMPOWERES PEOPLE</a:t>
            </a:r>
            <a:endParaRPr lang="en-US" sz="1900" i="1" dirty="0">
              <a:solidFill>
                <a:srgbClr val="0000FF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815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EMPOWERS PEOPLE</a:t>
            </a:r>
            <a:endParaRPr lang="en-US" sz="4000" dirty="0">
              <a:solidFill>
                <a:srgbClr val="0000FF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334000"/>
          </a:xfrm>
        </p:spPr>
        <p:txBody>
          <a:bodyPr>
            <a:noAutofit/>
          </a:bodyPr>
          <a:lstStyle/>
          <a:p>
            <a:pPr marL="461963" lvl="0" indent="-461963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Empowering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takes a process of successively increasing the challenges and enlarging the authority.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461963" lvl="0" indent="-461963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It </a:t>
            </a:r>
            <a:r>
              <a:rPr lang="en-US" sz="36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starts from simple tasks that grow to more complex ones. </a:t>
            </a:r>
            <a:endParaRPr lang="en-US" sz="36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461963" lvl="0" indent="-461963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600" b="1" dirty="0" smtClean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Luke </a:t>
            </a:r>
            <a:r>
              <a:rPr lang="en-US" sz="3600" b="1" dirty="0">
                <a:solidFill>
                  <a:srgbClr val="FF0000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16:1-2 </a:t>
            </a:r>
            <a:endParaRPr lang="en-US" sz="3600" b="1" dirty="0" smtClean="0">
              <a:solidFill>
                <a:srgbClr val="FF0000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lvl="1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4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And </a:t>
            </a:r>
            <a:r>
              <a:rPr lang="en-US" sz="34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he said also unto his disciples, There was a certain rich man, which had a steward; and the same was accused unto him that he had wasted his goods. </a:t>
            </a:r>
            <a:endParaRPr lang="en-US" sz="3400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EMPOWERES PEOPLE</a:t>
            </a:r>
            <a:endParaRPr lang="en-US" sz="1900" i="1" dirty="0">
              <a:solidFill>
                <a:srgbClr val="0000FF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597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EMPOWERS PEOPLE</a:t>
            </a:r>
            <a:endParaRPr lang="en-US" sz="4000" dirty="0">
              <a:solidFill>
                <a:srgbClr val="0000FF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334000"/>
          </a:xfrm>
        </p:spPr>
        <p:txBody>
          <a:bodyPr>
            <a:noAutofit/>
          </a:bodyPr>
          <a:lstStyle/>
          <a:p>
            <a:pPr marL="461963" lvl="0" indent="-461963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000" b="1" dirty="0" smtClean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Use </a:t>
            </a:r>
            <a:r>
              <a:rPr lang="en-US" sz="4000" b="1" dirty="0"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 following steps in empowering others: </a:t>
            </a:r>
            <a:endParaRPr lang="en-US" sz="4000" b="1" dirty="0" smtClean="0"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Evaluate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on their knowledge, skill, and desire. </a:t>
            </a:r>
            <a:endParaRPr lang="en-US" sz="3600" b="1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Model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for them the right attitudes and work ethics. </a:t>
            </a:r>
            <a:endParaRPr lang="en-US" sz="3600" b="1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Give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permission to succeed. Expect it. Verbalize it. Reinforce it. </a:t>
            </a:r>
            <a:endParaRPr lang="en-US" sz="3600" b="1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030288" lvl="0" indent="-568325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Transfer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authority to them. Share your power and ability to get things</a:t>
            </a:r>
            <a:endParaRPr lang="en-US" sz="3400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EMPOWERES PEOPLE</a:t>
            </a:r>
            <a:endParaRPr lang="en-US" sz="1900" i="1" dirty="0">
              <a:solidFill>
                <a:srgbClr val="0000FF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13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50" y="228600"/>
            <a:ext cx="9010850" cy="457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A PERSON OF INFLUENCE </a:t>
            </a:r>
            <a:r>
              <a:rPr lang="en-US" sz="4000" b="1" dirty="0" smtClean="0">
                <a:solidFill>
                  <a:srgbClr val="0000FF"/>
                </a:solidFill>
                <a:latin typeface="Gloucester MT Extra Condensed" pitchFamily="18" charset="0"/>
              </a:rPr>
              <a:t>EMPOWERS PEOPLE</a:t>
            </a:r>
            <a:endParaRPr lang="en-US" sz="4000" dirty="0">
              <a:solidFill>
                <a:srgbClr val="0000FF"/>
              </a:solidFill>
              <a:latin typeface="Gloucester MT Extra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10600" cy="5334000"/>
          </a:xfrm>
        </p:spPr>
        <p:txBody>
          <a:bodyPr>
            <a:noAutofit/>
          </a:bodyPr>
          <a:lstStyle/>
          <a:p>
            <a:pPr marL="1204913" lvl="0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Publicly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show conﬁdence in them. </a:t>
            </a:r>
            <a:endParaRPr lang="en-US" sz="3600" b="1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204913" lvl="0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Supply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with honest, positive feedback. </a:t>
            </a:r>
            <a:endParaRPr lang="en-US" sz="3600" b="1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204913" lvl="0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Privately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coach them through mistakes and inadequacies</a:t>
            </a: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.</a:t>
            </a:r>
          </a:p>
          <a:p>
            <a:pPr marL="1204913" lvl="0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Applaud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when they make progress. </a:t>
            </a:r>
            <a:endParaRPr lang="en-US" sz="3600" b="1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  <a:p>
            <a:pPr marL="1204913" lvl="0" indent="-742950"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 startAt="5"/>
            </a:pPr>
            <a:r>
              <a:rPr lang="en-US" sz="3600" b="1" dirty="0" smtClean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Release </a:t>
            </a:r>
            <a:r>
              <a:rPr lang="en-US" sz="3600" b="1" dirty="0">
                <a:solidFill>
                  <a:srgbClr val="452103"/>
                </a:solidFill>
                <a:latin typeface="Adobe Gothic Std B" pitchFamily="34" charset="-128"/>
                <a:ea typeface="Adobe Gothic Std B" pitchFamily="34" charset="-128"/>
                <a:cs typeface="Tahoma" pitchFamily="34" charset="0"/>
              </a:rPr>
              <a:t>them to continue on their own as soon as they are ready.</a:t>
            </a:r>
            <a:endParaRPr lang="en-US" sz="3400" dirty="0" smtClean="0">
              <a:solidFill>
                <a:srgbClr val="452103"/>
              </a:solidFill>
              <a:latin typeface="Adobe Gothic Std B" pitchFamily="34" charset="-128"/>
              <a:ea typeface="Adobe Gothic Std B" pitchFamily="34" charset="-128"/>
              <a:cs typeface="Tahoma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6950" y="6515500"/>
            <a:ext cx="9067800" cy="0"/>
          </a:xfrm>
          <a:prstGeom prst="line">
            <a:avLst/>
          </a:prstGeom>
          <a:ln w="31750" cmpd="thinThick"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77000"/>
            <a:ext cx="9067800" cy="365125"/>
          </a:xfrm>
        </p:spPr>
        <p:txBody>
          <a:bodyPr/>
          <a:lstStyle/>
          <a:p>
            <a:pPr algn="ctr"/>
            <a:r>
              <a:rPr lang="en-US" sz="1800" b="1" dirty="0" smtClean="0">
                <a:solidFill>
                  <a:srgbClr val="FF0000"/>
                </a:solidFill>
                <a:latin typeface="Century725 Cn BT" pitchFamily="18" charset="0"/>
              </a:rPr>
              <a:t>TREM CHURCH GROWTH 2020: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A</a:t>
            </a:r>
            <a:r>
              <a:rPr lang="en-US" sz="1900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PERSON OF INFLUENCE </a:t>
            </a:r>
            <a:r>
              <a:rPr lang="en-US" sz="1900" i="1" dirty="0" smtClean="0">
                <a:solidFill>
                  <a:srgbClr val="0000FF"/>
                </a:solidFill>
                <a:latin typeface="Alibi" pitchFamily="2" charset="0"/>
                <a:ea typeface="Tahoma" pitchFamily="34" charset="0"/>
                <a:cs typeface="Mongolian Baiti" pitchFamily="66" charset="0"/>
              </a:rPr>
              <a:t>EMPOWERES PEOPLE</a:t>
            </a:r>
            <a:endParaRPr lang="en-US" sz="1900" i="1" dirty="0">
              <a:solidFill>
                <a:srgbClr val="0000FF"/>
              </a:solidFill>
              <a:latin typeface="Alibi" pitchFamily="2" charset="0"/>
              <a:ea typeface="Tahoma" pitchFamily="34" charset="0"/>
              <a:cs typeface="Mongolian Baiti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13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>
                <a:lumMod val="17000"/>
              </a:srgbClr>
            </a:gs>
            <a:gs pos="13000">
              <a:srgbClr val="0047FF"/>
            </a:gs>
            <a:gs pos="43000">
              <a:srgbClr val="77FD9A"/>
            </a:gs>
            <a:gs pos="49000">
              <a:srgbClr val="0047FF"/>
            </a:gs>
            <a:gs pos="71000">
              <a:srgbClr val="0505FF"/>
            </a:gs>
            <a:gs pos="66000">
              <a:srgbClr val="77FD9A"/>
            </a:gs>
            <a:gs pos="82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25908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</a:rPr>
              <a:t>THANK </a:t>
            </a: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</a:rPr>
              <a:t>YOU</a:t>
            </a:r>
          </a:p>
          <a:p>
            <a:pPr marL="0" indent="0" algn="ctr">
              <a:buNone/>
            </a:pPr>
            <a:r>
              <a:rPr lang="en-US" sz="65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en-US" sz="48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marL="0" indent="0" algn="ctr">
              <a:buNone/>
            </a:pPr>
            <a:r>
              <a:rPr lang="en-US" sz="4800" dirty="0" smtClean="0">
                <a:latin typeface="Swiss921 BT" pitchFamily="34" charset="0"/>
                <a:cs typeface="Adobe Hebrew" pitchFamily="18" charset="-79"/>
              </a:rPr>
              <a:t>AND GOD BLESS</a:t>
            </a:r>
            <a:endParaRPr lang="en-US" sz="4800" dirty="0">
              <a:latin typeface="Swiss921 BT" pitchFamily="34" charset="0"/>
              <a:cs typeface="Adobe Hebrew" pitchFamily="18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1639607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1329</TotalTime>
  <Words>414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Oriel</vt:lpstr>
      <vt:lpstr>TREM LEADERSHIP MONTH 5</vt:lpstr>
      <vt:lpstr>A PERSON OF INFLUENCE EMPOWERS PEOPLE</vt:lpstr>
      <vt:lpstr>A PERSON OF INFLUENCE EMPOWERS PEOPLE</vt:lpstr>
      <vt:lpstr>A PERSON OF INFLUENCE EMPOWERS PEOPLE</vt:lpstr>
      <vt:lpstr>A PERSON OF INFLUENCE EMPOWERS PEOPLE</vt:lpstr>
      <vt:lpstr>A PERSON OF INFLUENCE EMPOWERS PEOPLE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INTERGRITY</dc:title>
  <dc:creator>Windows User</dc:creator>
  <cp:lastModifiedBy>TREM UYO MEDIA-AUDIO</cp:lastModifiedBy>
  <cp:revision>66</cp:revision>
  <dcterms:created xsi:type="dcterms:W3CDTF">2020-01-31T22:12:31Z</dcterms:created>
  <dcterms:modified xsi:type="dcterms:W3CDTF">2020-02-17T20:09:57Z</dcterms:modified>
</cp:coreProperties>
</file>