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92" r:id="rId2"/>
    <p:sldMasterId id="2147483804" r:id="rId3"/>
  </p:sldMasterIdLst>
  <p:notesMasterIdLst>
    <p:notesMasterId r:id="rId16"/>
  </p:notesMasterIdLst>
  <p:sldIdLst>
    <p:sldId id="256" r:id="rId4"/>
    <p:sldId id="265" r:id="rId5"/>
    <p:sldId id="318" r:id="rId6"/>
    <p:sldId id="319" r:id="rId7"/>
    <p:sldId id="320" r:id="rId8"/>
    <p:sldId id="321" r:id="rId9"/>
    <p:sldId id="322" r:id="rId10"/>
    <p:sldId id="323" r:id="rId11"/>
    <p:sldId id="324" r:id="rId12"/>
    <p:sldId id="325" r:id="rId13"/>
    <p:sldId id="326" r:id="rId14"/>
    <p:sldId id="28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6600"/>
    <a:srgbClr val="7D4105"/>
    <a:srgbClr val="781597"/>
    <a:srgbClr val="0000FF"/>
    <a:srgbClr val="512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9" d="100"/>
          <a:sy n="99" d="100"/>
        </p:scale>
        <p:origin x="-21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881275-CCC4-4186-9EEC-544B9EFA9B9A}" type="datetimeFigureOut">
              <a:rPr lang="en-US" smtClean="0"/>
              <a:t>16-Feb-20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96AD8E-E7E1-4F11-B305-3FBA7607212F}" type="slidenum">
              <a:rPr lang="en-US" smtClean="0"/>
              <a:t>‹#›</a:t>
            </a:fld>
            <a:endParaRPr lang="en-US"/>
          </a:p>
        </p:txBody>
      </p:sp>
    </p:spTree>
    <p:extLst>
      <p:ext uri="{BB962C8B-B14F-4D97-AF65-F5344CB8AC3E}">
        <p14:creationId xmlns:p14="http://schemas.microsoft.com/office/powerpoint/2010/main" val="8033438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A96AD8E-E7E1-4F11-B305-3FBA7607212F}" type="slidenum">
              <a:rPr lang="en-US" smtClean="0"/>
              <a:t>1</a:t>
            </a:fld>
            <a:endParaRPr lang="en-US"/>
          </a:p>
        </p:txBody>
      </p:sp>
    </p:spTree>
    <p:extLst>
      <p:ext uri="{BB962C8B-B14F-4D97-AF65-F5344CB8AC3E}">
        <p14:creationId xmlns:p14="http://schemas.microsoft.com/office/powerpoint/2010/main" val="34147157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FB7816-5210-4EA7-8994-122717D6FFAB}"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257328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EC342D-8FA2-4885-B413-D31CF15FB547}"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9534073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C8AB3-A630-44A8-95B7-49FCF9D511E2}"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16152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16FB7816-5210-4EA7-8994-122717D6FFAB}" type="datetime1">
              <a:rPr lang="en-US" smtClean="0"/>
              <a:t>16-Feb-20</a:t>
            </a:fld>
            <a:endParaRPr lang="en-US"/>
          </a:p>
        </p:txBody>
      </p:sp>
      <p:sp>
        <p:nvSpPr>
          <p:cNvPr id="17" name="Footer Placeholder 16"/>
          <p:cNvSpPr>
            <a:spLocks noGrp="1"/>
          </p:cNvSpPr>
          <p:nvPr>
            <p:ph type="ftr" sz="quarter" idx="11"/>
          </p:nvPr>
        </p:nvSpPr>
        <p:spPr>
          <a:xfrm>
            <a:off x="5410200" y="4205288"/>
            <a:ext cx="1295400" cy="457200"/>
          </a:xfrm>
        </p:spPr>
        <p:txBody>
          <a:bodyPr/>
          <a:lstStyle/>
          <a:p>
            <a:r>
              <a:rPr lang="en-US" smtClean="0"/>
              <a:t>TREM CHURCH GROWTH2020: THE PORTRAIT OF A PERSON INFLUENCE</a:t>
            </a:r>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D715250-561D-4F53-832E-A20DA87BACF3}"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A5FB69-8396-4FAD-B316-FA11C6FB0379}"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8EC3C6-954B-45E4-8C77-379341615CC6}"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FACF8AB0-A725-46E3-ADAD-BC6C2D7E1897}" type="datetime1">
              <a:rPr lang="en-US" smtClean="0"/>
              <a:t>16-Feb-20</a:t>
            </a:fld>
            <a:endParaRPr lang="en-US"/>
          </a:p>
        </p:txBody>
      </p:sp>
      <p:sp>
        <p:nvSpPr>
          <p:cNvPr id="27" name="Slide Number Placeholder 26"/>
          <p:cNvSpPr>
            <a:spLocks noGrp="1"/>
          </p:cNvSpPr>
          <p:nvPr>
            <p:ph type="sldNum" sz="quarter" idx="11"/>
          </p:nvPr>
        </p:nvSpPr>
        <p:spPr/>
        <p:txBody>
          <a:bodyPr rtlCol="0"/>
          <a:lstStyle/>
          <a:p>
            <a:fld id="{1D715250-561D-4F53-832E-A20DA87BACF3}" type="slidenum">
              <a:rPr lang="en-US" smtClean="0"/>
              <a:t>‹#›</a:t>
            </a:fld>
            <a:endParaRPr lang="en-US"/>
          </a:p>
        </p:txBody>
      </p:sp>
      <p:sp>
        <p:nvSpPr>
          <p:cNvPr id="28" name="Footer Placeholder 27"/>
          <p:cNvSpPr>
            <a:spLocks noGrp="1"/>
          </p:cNvSpPr>
          <p:nvPr>
            <p:ph type="ftr" sz="quarter" idx="12"/>
          </p:nvPr>
        </p:nvSpPr>
        <p:spPr/>
        <p:txBody>
          <a:bodyPr rtlCol="0"/>
          <a:lstStyle/>
          <a:p>
            <a:r>
              <a:rPr lang="en-US" smtClean="0"/>
              <a:t>TREM CHURCH GROWTH2020: THE PORTRAIT OF A PERSON INFLUENCE</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4B1B1C83-2AF4-4E0B-999F-531AE272B5FC}" type="datetime1">
              <a:rPr lang="en-US" smtClean="0"/>
              <a:t>16-Feb-20</a:t>
            </a:fld>
            <a:endParaRPr lang="en-US"/>
          </a:p>
        </p:txBody>
      </p:sp>
      <p:sp>
        <p:nvSpPr>
          <p:cNvPr id="4" name="Footer Placeholder 3"/>
          <p:cNvSpPr>
            <a:spLocks noGrp="1"/>
          </p:cNvSpPr>
          <p:nvPr>
            <p:ph type="ftr" sz="quarter" idx="11"/>
          </p:nvPr>
        </p:nvSpPr>
        <p:spPr>
          <a:xfrm>
            <a:off x="5257800" y="612648"/>
            <a:ext cx="1325880" cy="457200"/>
          </a:xfrm>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D715250-561D-4F53-832E-A20DA87BACF3}"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16-Feb-20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6017ED-4FC7-4DDA-8889-59543BD8D64A}"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A5FB69-8396-4FAD-B316-FA11C6FB0379}"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1056153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EC342D-8FA2-4885-B413-D31CF15FB547}"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C8AB3-A630-44A8-95B7-49FCF9D511E2}"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6FB7816-5210-4EA7-8994-122717D6FFAB}" type="datetime1">
              <a:rPr lang="en-US" smtClean="0"/>
              <a:t>16-Feb-20</a:t>
            </a:fld>
            <a:endParaRPr lang="en-US"/>
          </a:p>
        </p:txBody>
      </p:sp>
      <p:sp>
        <p:nvSpPr>
          <p:cNvPr id="19" name="Footer Placeholder 18"/>
          <p:cNvSpPr>
            <a:spLocks noGrp="1"/>
          </p:cNvSpPr>
          <p:nvPr>
            <p:ph type="ftr" sz="quarter" idx="11"/>
          </p:nvPr>
        </p:nvSpPr>
        <p:spPr/>
        <p:txBody>
          <a:bodyPr/>
          <a:lstStyle/>
          <a:p>
            <a:r>
              <a:rPr lang="en-US" smtClean="0"/>
              <a:t>TREM CHURCH GROWTH2020: THE PORTRAIT OF A PERSON INFLUENCE</a:t>
            </a:r>
            <a:endParaRPr lang="en-US"/>
          </a:p>
        </p:txBody>
      </p:sp>
      <p:sp>
        <p:nvSpPr>
          <p:cNvPr id="27" name="Slide Number Placeholder 26"/>
          <p:cNvSpPr>
            <a:spLocks noGrp="1"/>
          </p:cNvSpPr>
          <p:nvPr>
            <p:ph type="sldNum" sz="quarter" idx="12"/>
          </p:nvPr>
        </p:nvSpPr>
        <p:spPr/>
        <p:txBody>
          <a:bodyPr/>
          <a:lstStyle/>
          <a:p>
            <a:fld id="{1D715250-561D-4F53-832E-A20DA87BACF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A5FB69-8396-4FAD-B316-FA11C6FB0379}"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itle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B8EC3C6-954B-45E4-8C77-379341615CC6}"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ACF8AB0-A725-46E3-ADAD-BC6C2D7E1897}" type="datetime1">
              <a:rPr lang="en-US" smtClean="0"/>
              <a:t>16-Feb-20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
            <a:ext cx="7470648" cy="1143000"/>
          </a:xfrm>
        </p:spPr>
        <p:txBody>
          <a:bodyPr anchor="ctr"/>
          <a:lstStyle>
            <a:lvl1pPr algn="l">
              <a:defRPr sz="4600"/>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4B1B1C83-2AF4-4E0B-999F-531AE272B5FC}" type="datetime1">
              <a:rPr lang="en-US" smtClean="0"/>
              <a:t>16-Feb-20</a:t>
            </a:fld>
            <a:endParaRPr lang="en-US"/>
          </a:p>
        </p:txBody>
      </p:sp>
      <p:sp>
        <p:nvSpPr>
          <p:cNvPr id="8" name="Slide Number Placeholder 7"/>
          <p:cNvSpPr>
            <a:spLocks noGrp="1"/>
          </p:cNvSpPr>
          <p:nvPr>
            <p:ph type="sldNum" sz="quarter" idx="11"/>
          </p:nvPr>
        </p:nvSpPr>
        <p:spPr/>
        <p:txBody>
          <a:bodyPr/>
          <a:lstStyle/>
          <a:p>
            <a:fld id="{1D715250-561D-4F53-832E-A20DA87BACF3}" type="slidenum">
              <a:rPr lang="en-US" smtClean="0"/>
              <a:t>‹#›</a:t>
            </a:fld>
            <a:endParaRPr lang="en-US"/>
          </a:p>
        </p:txBody>
      </p:sp>
      <p:sp>
        <p:nvSpPr>
          <p:cNvPr id="9" name="Footer Placeholder 8"/>
          <p:cNvSpPr>
            <a:spLocks noGrp="1"/>
          </p:cNvSpPr>
          <p:nvPr>
            <p:ph type="ftr" sz="quarter" idx="12"/>
          </p:nvPr>
        </p:nvSpPr>
        <p:spPr/>
        <p:txBody>
          <a:bodyPr/>
          <a:lstStyle/>
          <a:p>
            <a:r>
              <a:rPr lang="en-US" smtClean="0"/>
              <a:t>TREM CHURCH GROWTH2020: THE PORTRAIT OF A PERSON INFLUENCE</a:t>
            </a:r>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16-Feb-20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D1985A8-0D8C-4122-B4FB-57B31FCADE7D}"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76726014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6017ED-4FC7-4DDA-8889-59543BD8D64A}"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a:xfrm>
            <a:off x="8156448" y="6422064"/>
            <a:ext cx="762000" cy="365125"/>
          </a:xfrm>
        </p:spPr>
        <p:txBody>
          <a:bodyPr/>
          <a:lstStyle/>
          <a:p>
            <a:fld id="{1D715250-561D-4F53-832E-A20DA87BACF3}" type="slidenum">
              <a:rPr lang="en-US" smtClean="0"/>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457200" y="6422064"/>
            <a:ext cx="2133600" cy="365125"/>
          </a:xfrm>
        </p:spPr>
        <p:txBody>
          <a:bodyPr/>
          <a:lstStyle/>
          <a:p>
            <a:fld id="{DA9E958C-5506-4A4F-A39F-4506687A1734}"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0EC342D-8FA2-4885-B413-D31CF15FB547}"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60C8AB3-A630-44A8-95B7-49FCF9D511E2}" type="datetime1">
              <a:rPr lang="en-US" smtClean="0"/>
              <a:t>16-Feb-20</a:t>
            </a:fld>
            <a:endParaRPr lang="en-US"/>
          </a:p>
        </p:txBody>
      </p:sp>
      <p:sp>
        <p:nvSpPr>
          <p:cNvPr id="5" name="Footer Placeholder 4"/>
          <p:cNvSpPr>
            <a:spLocks noGrp="1"/>
          </p:cNvSpPr>
          <p:nvPr>
            <p:ph type="ftr" sz="quarter" idx="11"/>
          </p:nvPr>
        </p:nvSpPr>
        <p:spPr/>
        <p:txBody>
          <a:bodyPr/>
          <a:lstStyle/>
          <a:p>
            <a:r>
              <a:rPr lang="en-US" smtClean="0"/>
              <a:t>TREM CHURCH GROWTH2020: THE PORTRAIT OF A PERSON INFLUENCE</a:t>
            </a:r>
            <a:endParaRPr lang="en-US"/>
          </a:p>
        </p:txBody>
      </p:sp>
      <p:sp>
        <p:nvSpPr>
          <p:cNvPr id="6" name="Slide Number Placeholder 5"/>
          <p:cNvSpPr>
            <a:spLocks noGrp="1"/>
          </p:cNvSpPr>
          <p:nvPr>
            <p:ph type="sldNum" sz="quarter" idx="12"/>
          </p:nvPr>
        </p:nvSpPr>
        <p:spPr/>
        <p:txBody>
          <a:bodyPr/>
          <a:lstStyle/>
          <a:p>
            <a:fld id="{1D715250-561D-4F53-832E-A20DA87BACF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8EC3C6-954B-45E4-8C77-379341615CC6}"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94015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CF8AB0-A725-46E3-ADAD-BC6C2D7E1897}" type="datetime1">
              <a:rPr lang="en-US" smtClean="0"/>
              <a:t>16-Feb-20</a:t>
            </a:fld>
            <a:endParaRPr lang="en-US"/>
          </a:p>
        </p:txBody>
      </p:sp>
      <p:sp>
        <p:nvSpPr>
          <p:cNvPr id="8" name="Footer Placeholder 7"/>
          <p:cNvSpPr>
            <a:spLocks noGrp="1"/>
          </p:cNvSpPr>
          <p:nvPr>
            <p:ph type="ftr" sz="quarter" idx="11"/>
          </p:nvPr>
        </p:nvSpPr>
        <p:spPr/>
        <p:txBody>
          <a:bodyPr/>
          <a:lstStyle/>
          <a:p>
            <a:r>
              <a:rPr lang="en-US" smtClean="0"/>
              <a:t>TREM CHURCH GROWTH2020: THE PORTRAIT OF A PERSON INFLUENCE</a:t>
            </a:r>
            <a:endParaRPr lang="en-US"/>
          </a:p>
        </p:txBody>
      </p:sp>
      <p:sp>
        <p:nvSpPr>
          <p:cNvPr id="9" name="Slide Number Placeholder 8"/>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105292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1B1C83-2AF4-4E0B-999F-531AE272B5FC}" type="datetime1">
              <a:rPr lang="en-US" smtClean="0"/>
              <a:t>16-Feb-20</a:t>
            </a:fld>
            <a:endParaRPr lang="en-US"/>
          </a:p>
        </p:txBody>
      </p:sp>
      <p:sp>
        <p:nvSpPr>
          <p:cNvPr id="4" name="Footer Placeholder 3"/>
          <p:cNvSpPr>
            <a:spLocks noGrp="1"/>
          </p:cNvSpPr>
          <p:nvPr>
            <p:ph type="ftr" sz="quarter" idx="11"/>
          </p:nvPr>
        </p:nvSpPr>
        <p:spPr/>
        <p:txBody>
          <a:bodyPr/>
          <a:lstStyle/>
          <a:p>
            <a:r>
              <a:rPr lang="en-US" smtClean="0"/>
              <a:t>TREM CHURCH GROWTH2020: THE PORTRAIT OF A PERSON INFLUENCE</a:t>
            </a:r>
            <a:endParaRPr lang="en-US"/>
          </a:p>
        </p:txBody>
      </p:sp>
      <p:sp>
        <p:nvSpPr>
          <p:cNvPr id="5" name="Slide Number Placeholder 4"/>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2834140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D6B244-D622-4BA1-B183-0272E09572E1}" type="datetime1">
              <a:rPr lang="en-US" smtClean="0"/>
              <a:t>16-Feb-20</a:t>
            </a:fld>
            <a:endParaRPr lang="en-US"/>
          </a:p>
        </p:txBody>
      </p:sp>
      <p:sp>
        <p:nvSpPr>
          <p:cNvPr id="3" name="Footer Placeholder 2"/>
          <p:cNvSpPr>
            <a:spLocks noGrp="1"/>
          </p:cNvSpPr>
          <p:nvPr>
            <p:ph type="ftr" sz="quarter" idx="11"/>
          </p:nvPr>
        </p:nvSpPr>
        <p:spPr/>
        <p:txBody>
          <a:bodyPr/>
          <a:lstStyle/>
          <a:p>
            <a:r>
              <a:rPr lang="en-US" smtClean="0"/>
              <a:t>TREM CHURCH GROWTH2020: THE PORTRAIT OF A PERSON INFLUENCE</a:t>
            </a:r>
            <a:endParaRPr lang="en-US"/>
          </a:p>
        </p:txBody>
      </p:sp>
      <p:sp>
        <p:nvSpPr>
          <p:cNvPr id="4" name="Slide Number Placeholder 3"/>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328454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017ED-4FC7-4DDA-8889-59543BD8D64A}"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3765041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9E958C-5506-4A4F-A39F-4506687A1734}" type="datetime1">
              <a:rPr lang="en-US" smtClean="0"/>
              <a:t>16-Feb-20</a:t>
            </a:fld>
            <a:endParaRPr lang="en-US"/>
          </a:p>
        </p:txBody>
      </p:sp>
      <p:sp>
        <p:nvSpPr>
          <p:cNvPr id="6" name="Footer Placeholder 5"/>
          <p:cNvSpPr>
            <a:spLocks noGrp="1"/>
          </p:cNvSpPr>
          <p:nvPr>
            <p:ph type="ftr" sz="quarter" idx="11"/>
          </p:nvPr>
        </p:nvSpPr>
        <p:spPr/>
        <p:txBody>
          <a:bodyPr/>
          <a:lstStyle/>
          <a:p>
            <a:r>
              <a:rPr lang="en-US" smtClean="0"/>
              <a:t>TREM CHURCH GROWTH2020: THE PORTRAIT OF A PERSON INFLUENCE</a:t>
            </a:r>
            <a:endParaRPr lang="en-US"/>
          </a:p>
        </p:txBody>
      </p:sp>
      <p:sp>
        <p:nvSpPr>
          <p:cNvPr id="7" name="Slide Number Placeholder 6"/>
          <p:cNvSpPr>
            <a:spLocks noGrp="1"/>
          </p:cNvSpPr>
          <p:nvPr>
            <p:ph type="sldNum" sz="quarter" idx="12"/>
          </p:nvPr>
        </p:nvSpPr>
        <p:spPr/>
        <p:txBody>
          <a:bodyPr/>
          <a:lstStyle/>
          <a:p>
            <a:fld id="{1D715250-561D-4F53-832E-A20DA87BACF3}" type="slidenum">
              <a:rPr lang="en-US" smtClean="0"/>
              <a:t>‹#›</a:t>
            </a:fld>
            <a:endParaRPr lang="en-US"/>
          </a:p>
        </p:txBody>
      </p:sp>
    </p:spTree>
    <p:extLst>
      <p:ext uri="{BB962C8B-B14F-4D97-AF65-F5344CB8AC3E}">
        <p14:creationId xmlns:p14="http://schemas.microsoft.com/office/powerpoint/2010/main" val="4694603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3BA561-46E3-4847-A67B-4937483DAAA0}" type="datetime1">
              <a:rPr lang="en-US" smtClean="0"/>
              <a:t>16-Feb-20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TREM CHURCH GROWTH2020: THE PORTRAIT OF A PERSON INFLUENCE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715250-561D-4F53-832E-A20DA87BACF3}" type="slidenum">
              <a:rPr lang="en-US" smtClean="0"/>
              <a:t>‹#›</a:t>
            </a:fld>
            <a:endParaRPr lang="en-US"/>
          </a:p>
        </p:txBody>
      </p:sp>
    </p:spTree>
    <p:extLst>
      <p:ext uri="{BB962C8B-B14F-4D97-AF65-F5344CB8AC3E}">
        <p14:creationId xmlns:p14="http://schemas.microsoft.com/office/powerpoint/2010/main" val="23866429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A3BA561-46E3-4847-A67B-4937483DAAA0}" type="datetime1">
              <a:rPr lang="en-US" smtClean="0"/>
              <a:t>16-Feb-20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smtClean="0"/>
              <a:t>TREM CHURCH GROWTH2020: THE PORTRAIT OF A PERSON INFLUENCE</a:t>
            </a:r>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D715250-561D-4F53-832E-A20DA87BACF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sldNum="0"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Freeform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Freeform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itle Placeholder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2A3BA561-46E3-4847-A67B-4937483DAAA0}" type="datetime1">
              <a:rPr lang="en-US" smtClean="0"/>
              <a:t>16-Feb-20</a:t>
            </a:fld>
            <a:endParaRPr lang="en-US"/>
          </a:p>
        </p:txBody>
      </p:sp>
      <p:sp>
        <p:nvSpPr>
          <p:cNvPr id="22" name="Footer Placeholder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r>
              <a:rPr lang="en-US" smtClean="0"/>
              <a:t>TREM CHURCH GROWTH2020: THE PORTRAIT OF A PERSON INFLUENCE</a:t>
            </a:r>
            <a:endParaRPr lang="en-US"/>
          </a:p>
        </p:txBody>
      </p:sp>
      <p:sp>
        <p:nvSpPr>
          <p:cNvPr id="18" name="Slide Number Placeholder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1D715250-561D-4F53-832E-A20DA87BACF3}"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sldNum="0" hdr="0" dt="0"/>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alpha val="76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685800"/>
            <a:ext cx="7596739" cy="631825"/>
          </a:xfrm>
        </p:spPr>
        <p:txBody>
          <a:bodyPr>
            <a:noAutofit/>
          </a:bodyPr>
          <a:lstStyle/>
          <a:p>
            <a:pPr algn="ctr"/>
            <a:r>
              <a:rPr lang="en-US" sz="3600" dirty="0" smtClean="0">
                <a:solidFill>
                  <a:srgbClr val="FF0000"/>
                </a:solidFill>
                <a:latin typeface="Arial Black" pitchFamily="34" charset="0"/>
              </a:rPr>
              <a:t>TREM LEADERSHIP MONTH 5</a:t>
            </a:r>
            <a:endParaRPr lang="en-US" sz="3600" dirty="0">
              <a:solidFill>
                <a:srgbClr val="FF0000"/>
              </a:solidFill>
              <a:latin typeface="Arial Black" pitchFamily="34" charset="0"/>
            </a:endParaRPr>
          </a:p>
        </p:txBody>
      </p:sp>
      <p:sp>
        <p:nvSpPr>
          <p:cNvPr id="8"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
        <p:nvSpPr>
          <p:cNvPr id="7" name="Title 1"/>
          <p:cNvSpPr txBox="1">
            <a:spLocks/>
          </p:cNvSpPr>
          <p:nvPr/>
        </p:nvSpPr>
        <p:spPr>
          <a:xfrm>
            <a:off x="917996" y="1806575"/>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solidFill>
                  <a:srgbClr val="FFFF00"/>
                </a:solidFill>
                <a:latin typeface="Algerian" pitchFamily="82" charset="0"/>
              </a:rPr>
              <a:t>THE PORTRAIT OF A PERSON </a:t>
            </a:r>
            <a:r>
              <a:rPr lang="en-US" sz="5400" b="1" dirty="0" smtClean="0">
                <a:solidFill>
                  <a:srgbClr val="FFFF00"/>
                </a:solidFill>
                <a:latin typeface="Algerian" pitchFamily="82" charset="0"/>
              </a:rPr>
              <a:t>OF INFLUENCE </a:t>
            </a:r>
            <a:endParaRPr lang="en-US" sz="5400" b="1" dirty="0" smtClean="0">
              <a:solidFill>
                <a:srgbClr val="FFFF00"/>
              </a:solidFill>
              <a:latin typeface="Algerian" pitchFamily="82" charset="0"/>
            </a:endParaRPr>
          </a:p>
        </p:txBody>
      </p:sp>
      <p:sp>
        <p:nvSpPr>
          <p:cNvPr id="5" name="Title 1"/>
          <p:cNvSpPr txBox="1">
            <a:spLocks/>
          </p:cNvSpPr>
          <p:nvPr/>
        </p:nvSpPr>
        <p:spPr>
          <a:xfrm>
            <a:off x="914400" y="4191000"/>
            <a:ext cx="7467600" cy="1470025"/>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nSpc>
                <a:spcPct val="80000"/>
              </a:lnSpc>
            </a:pPr>
            <a:r>
              <a:rPr lang="en-US" sz="5400" b="1" dirty="0" smtClean="0">
                <a:solidFill>
                  <a:srgbClr val="006600"/>
                </a:solidFill>
                <a:latin typeface="Swiss921 BT" pitchFamily="34" charset="0"/>
              </a:rPr>
              <a:t>A PERSON OF INFLUENCE ENLARGES PEOPLE</a:t>
            </a:r>
            <a:endParaRPr lang="en-US" sz="5400" b="1" dirty="0">
              <a:solidFill>
                <a:srgbClr val="006600"/>
              </a:solidFill>
              <a:latin typeface="Swiss921 BT" pitchFamily="34" charset="0"/>
            </a:endParaRPr>
          </a:p>
        </p:txBody>
      </p:sp>
    </p:spTree>
    <p:extLst>
      <p:ext uri="{BB962C8B-B14F-4D97-AF65-F5344CB8AC3E}">
        <p14:creationId xmlns:p14="http://schemas.microsoft.com/office/powerpoint/2010/main" val="1861797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6600"/>
                </a:solidFill>
                <a:latin typeface="Swiss921 BT" pitchFamily="34" charset="0"/>
              </a:rPr>
              <a:t>A PERSON OF INFLUENCE ENLARGES PEOPLE</a:t>
            </a:r>
            <a:endParaRPr lang="en-US" sz="3400" dirty="0">
              <a:solidFill>
                <a:srgbClr val="006600"/>
              </a:solidFill>
              <a:latin typeface="Swiss921 BT" pitchFamily="34" charset="0"/>
            </a:endParaRPr>
          </a:p>
        </p:txBody>
      </p:sp>
      <p:sp>
        <p:nvSpPr>
          <p:cNvPr id="3" name="Content Placeholder 2"/>
          <p:cNvSpPr>
            <a:spLocks noGrp="1"/>
          </p:cNvSpPr>
          <p:nvPr>
            <p:ph idx="1"/>
          </p:nvPr>
        </p:nvSpPr>
        <p:spPr>
          <a:xfrm>
            <a:off x="152400" y="762000"/>
            <a:ext cx="8763000" cy="5638800"/>
          </a:xfrm>
        </p:spPr>
        <p:txBody>
          <a:bodyPr>
            <a:noAutofit/>
          </a:bodyPr>
          <a:lstStyle/>
          <a:p>
            <a:pPr marL="457200" lvl="1" indent="-457200" algn="just">
              <a:lnSpc>
                <a:spcPct val="80000"/>
              </a:lnSpc>
              <a:spcBef>
                <a:spcPts val="600"/>
              </a:spcBef>
              <a:spcAft>
                <a:spcPts val="600"/>
              </a:spcAft>
              <a:buFont typeface="Wingdings" pitchFamily="2" charset="2"/>
              <a:buChar char="§"/>
            </a:pPr>
            <a:r>
              <a:rPr lang="en-US" sz="3200" dirty="0" smtClean="0">
                <a:latin typeface="Arial Rounded MT Bold" pitchFamily="34" charset="0"/>
              </a:rPr>
              <a:t>Carefully </a:t>
            </a:r>
            <a:r>
              <a:rPr lang="en-US" sz="3200" dirty="0">
                <a:latin typeface="Arial Rounded MT Bold" pitchFamily="34" charset="0"/>
              </a:rPr>
              <a:t>Choose Persons to Enlarge: </a:t>
            </a:r>
            <a:endParaRPr lang="en-US" sz="3200" dirty="0" smtClean="0">
              <a:latin typeface="Arial Rounded MT Bold" pitchFamily="34" charset="0"/>
            </a:endParaRPr>
          </a:p>
          <a:p>
            <a:pPr marL="857250" lvl="2" indent="-457200" algn="just">
              <a:lnSpc>
                <a:spcPct val="80000"/>
              </a:lnSpc>
              <a:spcBef>
                <a:spcPts val="600"/>
              </a:spcBef>
              <a:spcAft>
                <a:spcPts val="600"/>
              </a:spcAft>
              <a:buFont typeface="Wingdings" pitchFamily="2" charset="2"/>
              <a:buChar char="§"/>
            </a:pPr>
            <a:r>
              <a:rPr lang="en-US" sz="2800" dirty="0" smtClean="0">
                <a:latin typeface="Arial Rounded MT Bold" pitchFamily="34" charset="0"/>
              </a:rPr>
              <a:t>Though </a:t>
            </a:r>
            <a:r>
              <a:rPr lang="en-US" sz="2800" dirty="0">
                <a:latin typeface="Arial Rounded MT Bold" pitchFamily="34" charset="0"/>
              </a:rPr>
              <a:t>you want to model integrity to all people, you have to be selective in choosing whom to enlarge. </a:t>
            </a:r>
            <a:endParaRPr lang="en-US" sz="2800" dirty="0" smtClean="0">
              <a:latin typeface="Arial Rounded MT Bold" pitchFamily="34" charset="0"/>
            </a:endParaRPr>
          </a:p>
          <a:p>
            <a:pPr marL="857250" lvl="2" indent="-457200" algn="just">
              <a:lnSpc>
                <a:spcPct val="80000"/>
              </a:lnSpc>
              <a:spcBef>
                <a:spcPts val="600"/>
              </a:spcBef>
              <a:spcAft>
                <a:spcPts val="600"/>
              </a:spcAft>
              <a:buFont typeface="Wingdings" pitchFamily="2" charset="2"/>
              <a:buChar char="§"/>
            </a:pPr>
            <a:r>
              <a:rPr lang="en-US" sz="2800" dirty="0" smtClean="0">
                <a:latin typeface="Arial Rounded MT Bold" pitchFamily="34" charset="0"/>
              </a:rPr>
              <a:t>Seek </a:t>
            </a:r>
            <a:r>
              <a:rPr lang="en-US" sz="2800" dirty="0">
                <a:latin typeface="Arial Rounded MT Bold" pitchFamily="34" charset="0"/>
              </a:rPr>
              <a:t>out the most promising people around you, those who are most receptive to growth. </a:t>
            </a:r>
            <a:endParaRPr lang="en-US" sz="2800" dirty="0" smtClean="0">
              <a:latin typeface="Arial Rounded MT Bold" pitchFamily="34" charset="0"/>
            </a:endParaRPr>
          </a:p>
          <a:p>
            <a:pPr marL="857250" lvl="2" indent="-457200" algn="just">
              <a:lnSpc>
                <a:spcPct val="80000"/>
              </a:lnSpc>
              <a:spcBef>
                <a:spcPts val="600"/>
              </a:spcBef>
              <a:spcAft>
                <a:spcPts val="600"/>
              </a:spcAft>
              <a:buFont typeface="Wingdings" pitchFamily="2" charset="2"/>
              <a:buChar char="§"/>
            </a:pPr>
            <a:r>
              <a:rPr lang="en-US" sz="2800" dirty="0" smtClean="0">
                <a:latin typeface="Arial Rounded MT Bold" pitchFamily="34" charset="0"/>
              </a:rPr>
              <a:t>Understand </a:t>
            </a:r>
            <a:r>
              <a:rPr lang="en-US" sz="2800" dirty="0">
                <a:latin typeface="Arial Rounded MT Bold" pitchFamily="34" charset="0"/>
              </a:rPr>
              <a:t>you need to get people’s permission before you start the efforts to enlarge them. </a:t>
            </a:r>
            <a:endParaRPr lang="en-US" sz="2800" dirty="0" smtClean="0">
              <a:latin typeface="Arial Rounded MT Bold" pitchFamily="34" charset="0"/>
            </a:endParaRPr>
          </a:p>
          <a:p>
            <a:pPr marL="857250" lvl="2" indent="-457200" algn="just">
              <a:lnSpc>
                <a:spcPct val="80000"/>
              </a:lnSpc>
              <a:spcBef>
                <a:spcPts val="600"/>
              </a:spcBef>
              <a:spcAft>
                <a:spcPts val="600"/>
              </a:spcAft>
              <a:buFont typeface="Wingdings" pitchFamily="2" charset="2"/>
              <a:buChar char="§"/>
            </a:pPr>
            <a:r>
              <a:rPr lang="en-US" sz="2800" dirty="0" smtClean="0">
                <a:latin typeface="Arial Rounded MT Bold" pitchFamily="34" charset="0"/>
              </a:rPr>
              <a:t>Both </a:t>
            </a:r>
            <a:r>
              <a:rPr lang="en-US" sz="2800" dirty="0">
                <a:latin typeface="Arial Rounded MT Bold" pitchFamily="34" charset="0"/>
              </a:rPr>
              <a:t>mentor and </a:t>
            </a:r>
            <a:r>
              <a:rPr lang="en-US" sz="2800" dirty="0" err="1">
                <a:latin typeface="Arial Rounded MT Bold" pitchFamily="34" charset="0"/>
              </a:rPr>
              <a:t>protége</a:t>
            </a:r>
            <a:r>
              <a:rPr lang="en-US" sz="2800" dirty="0">
                <a:latin typeface="Arial Rounded MT Bold" pitchFamily="34" charset="0"/>
              </a:rPr>
              <a:t>́ should agree and give it 100% effort. </a:t>
            </a:r>
            <a:endParaRPr lang="en-US" sz="2800" dirty="0" smtClean="0">
              <a:latin typeface="Arial Rounded MT Bold" pitchFamily="34" charset="0"/>
            </a:endParaRPr>
          </a:p>
          <a:p>
            <a:pPr marL="857250" lvl="2" indent="-457200" algn="just">
              <a:lnSpc>
                <a:spcPct val="80000"/>
              </a:lnSpc>
              <a:spcBef>
                <a:spcPts val="600"/>
              </a:spcBef>
              <a:spcAft>
                <a:spcPts val="600"/>
              </a:spcAft>
              <a:buFont typeface="Wingdings" pitchFamily="2" charset="2"/>
              <a:buChar char="§"/>
            </a:pPr>
            <a:r>
              <a:rPr lang="en-US" sz="2800" dirty="0" smtClean="0">
                <a:latin typeface="Arial Rounded MT Bold" pitchFamily="34" charset="0"/>
              </a:rPr>
              <a:t>Amos </a:t>
            </a:r>
            <a:r>
              <a:rPr lang="en-US" sz="2800" dirty="0">
                <a:latin typeface="Arial Rounded MT Bold" pitchFamily="34" charset="0"/>
              </a:rPr>
              <a:t>3:3 </a:t>
            </a:r>
            <a:endParaRPr lang="en-US" sz="2800" dirty="0" smtClean="0">
              <a:latin typeface="Arial Rounded MT Bold" pitchFamily="34" charset="0"/>
            </a:endParaRPr>
          </a:p>
          <a:p>
            <a:pPr marL="1314450" lvl="3" indent="-457200" algn="just">
              <a:lnSpc>
                <a:spcPct val="80000"/>
              </a:lnSpc>
              <a:spcBef>
                <a:spcPts val="600"/>
              </a:spcBef>
              <a:spcAft>
                <a:spcPts val="600"/>
              </a:spcAft>
              <a:buFont typeface="Wingdings" pitchFamily="2" charset="2"/>
              <a:buChar char="§"/>
            </a:pPr>
            <a:r>
              <a:rPr lang="en-US" sz="2800" dirty="0" smtClean="0">
                <a:latin typeface="Arial Rounded MT Bold" pitchFamily="34" charset="0"/>
              </a:rPr>
              <a:t>Can </a:t>
            </a:r>
            <a:r>
              <a:rPr lang="en-US" sz="2800" dirty="0">
                <a:latin typeface="Arial Rounded MT Bold" pitchFamily="34" charset="0"/>
              </a:rPr>
              <a:t>two walk together, except they be agreed?</a:t>
            </a: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4139617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6600"/>
                </a:solidFill>
                <a:latin typeface="Swiss921 BT" pitchFamily="34" charset="0"/>
              </a:rPr>
              <a:t>A PERSON OF INFLUENCE ENLARGES PEOPLE</a:t>
            </a:r>
            <a:endParaRPr lang="en-US" sz="3400" dirty="0">
              <a:solidFill>
                <a:srgbClr val="006600"/>
              </a:solidFill>
              <a:latin typeface="Swiss921 BT" pitchFamily="34" charset="0"/>
            </a:endParaRPr>
          </a:p>
        </p:txBody>
      </p:sp>
      <p:sp>
        <p:nvSpPr>
          <p:cNvPr id="3" name="Content Placeholder 2"/>
          <p:cNvSpPr>
            <a:spLocks noGrp="1"/>
          </p:cNvSpPr>
          <p:nvPr>
            <p:ph idx="1"/>
          </p:nvPr>
        </p:nvSpPr>
        <p:spPr>
          <a:xfrm>
            <a:off x="152400" y="914400"/>
            <a:ext cx="8763000" cy="5638800"/>
          </a:xfrm>
        </p:spPr>
        <p:txBody>
          <a:bodyPr>
            <a:noAutofit/>
          </a:bodyPr>
          <a:lstStyle/>
          <a:p>
            <a:pPr marL="457200" lvl="1" indent="-457200" algn="just">
              <a:lnSpc>
                <a:spcPct val="80000"/>
              </a:lnSpc>
              <a:spcBef>
                <a:spcPts val="600"/>
              </a:spcBef>
              <a:spcAft>
                <a:spcPts val="600"/>
              </a:spcAft>
              <a:buFont typeface="Wingdings" pitchFamily="2" charset="2"/>
              <a:buChar char="§"/>
            </a:pPr>
            <a:r>
              <a:rPr lang="en-US" sz="3600" dirty="0" smtClean="0">
                <a:latin typeface="Arial Rounded MT Bold" pitchFamily="34" charset="0"/>
              </a:rPr>
              <a:t>Observe </a:t>
            </a:r>
            <a:r>
              <a:rPr lang="en-US" sz="3600" dirty="0">
                <a:latin typeface="Arial Rounded MT Bold" pitchFamily="34" charset="0"/>
              </a:rPr>
              <a:t>the following: </a:t>
            </a:r>
            <a:endParaRPr lang="en-US" sz="3600" dirty="0" smtClean="0">
              <a:latin typeface="Arial Rounded MT Bold" pitchFamily="34" charset="0"/>
            </a:endParaRPr>
          </a:p>
          <a:p>
            <a:pPr marL="857250" lvl="2" indent="-457200" algn="just">
              <a:lnSpc>
                <a:spcPct val="80000"/>
              </a:lnSpc>
              <a:spcBef>
                <a:spcPts val="600"/>
              </a:spcBef>
              <a:spcAft>
                <a:spcPts val="600"/>
              </a:spcAft>
              <a:buFont typeface="Wingdings" pitchFamily="2" charset="2"/>
              <a:buChar char="§"/>
            </a:pPr>
            <a:r>
              <a:rPr lang="en-US" sz="3200" dirty="0" smtClean="0">
                <a:latin typeface="Arial Rounded MT Bold" pitchFamily="34" charset="0"/>
              </a:rPr>
              <a:t>See </a:t>
            </a:r>
            <a:r>
              <a:rPr lang="en-US" sz="3200" dirty="0">
                <a:latin typeface="Arial Rounded MT Bold" pitchFamily="34" charset="0"/>
              </a:rPr>
              <a:t>their potential</a:t>
            </a:r>
            <a:r>
              <a:rPr lang="en-US" sz="3200" dirty="0" smtClean="0">
                <a:latin typeface="Arial Rounded MT Bold" pitchFamily="34" charset="0"/>
              </a:rPr>
              <a:t>.</a:t>
            </a:r>
          </a:p>
          <a:p>
            <a:pPr marL="857250" lvl="2" indent="-457200" algn="just">
              <a:lnSpc>
                <a:spcPct val="80000"/>
              </a:lnSpc>
              <a:spcBef>
                <a:spcPts val="600"/>
              </a:spcBef>
              <a:spcAft>
                <a:spcPts val="600"/>
              </a:spcAft>
              <a:buFont typeface="Wingdings" pitchFamily="2" charset="2"/>
              <a:buChar char="§"/>
            </a:pPr>
            <a:r>
              <a:rPr lang="en-US" sz="3200" dirty="0" smtClean="0">
                <a:latin typeface="Arial Rounded MT Bold" pitchFamily="34" charset="0"/>
              </a:rPr>
              <a:t>Cast </a:t>
            </a:r>
            <a:r>
              <a:rPr lang="en-US" sz="3200" dirty="0">
                <a:latin typeface="Arial Rounded MT Bold" pitchFamily="34" charset="0"/>
              </a:rPr>
              <a:t>a vision for their future Tapping into their passion. </a:t>
            </a:r>
            <a:endParaRPr lang="en-US" sz="3200" dirty="0" smtClean="0">
              <a:latin typeface="Arial Rounded MT Bold" pitchFamily="34" charset="0"/>
            </a:endParaRPr>
          </a:p>
          <a:p>
            <a:pPr marL="857250" lvl="2" indent="-457200" algn="just">
              <a:lnSpc>
                <a:spcPct val="80000"/>
              </a:lnSpc>
              <a:spcBef>
                <a:spcPts val="600"/>
              </a:spcBef>
              <a:spcAft>
                <a:spcPts val="600"/>
              </a:spcAft>
              <a:buFont typeface="Wingdings" pitchFamily="2" charset="2"/>
              <a:buChar char="§"/>
            </a:pPr>
            <a:r>
              <a:rPr lang="en-US" sz="3200" dirty="0" smtClean="0">
                <a:latin typeface="Arial Rounded MT Bold" pitchFamily="34" charset="0"/>
              </a:rPr>
              <a:t>Focus </a:t>
            </a:r>
            <a:r>
              <a:rPr lang="en-US" sz="3200" dirty="0">
                <a:latin typeface="Arial Rounded MT Bold" pitchFamily="34" charset="0"/>
              </a:rPr>
              <a:t>on their strengths. </a:t>
            </a:r>
            <a:endParaRPr lang="en-US" sz="3200" dirty="0" smtClean="0">
              <a:latin typeface="Arial Rounded MT Bold" pitchFamily="34" charset="0"/>
            </a:endParaRPr>
          </a:p>
          <a:p>
            <a:pPr marL="857250" lvl="2" indent="-457200" algn="just">
              <a:lnSpc>
                <a:spcPct val="80000"/>
              </a:lnSpc>
              <a:spcBef>
                <a:spcPts val="600"/>
              </a:spcBef>
              <a:spcAft>
                <a:spcPts val="600"/>
              </a:spcAft>
              <a:buFont typeface="Wingdings" pitchFamily="2" charset="2"/>
              <a:buChar char="§"/>
            </a:pPr>
            <a:r>
              <a:rPr lang="en-US" sz="3200" dirty="0" smtClean="0">
                <a:latin typeface="Arial Rounded MT Bold" pitchFamily="34" charset="0"/>
              </a:rPr>
              <a:t>Address </a:t>
            </a:r>
            <a:r>
              <a:rPr lang="en-US" sz="3200" dirty="0">
                <a:latin typeface="Arial Rounded MT Bold" pitchFamily="34" charset="0"/>
              </a:rPr>
              <a:t>character ﬂaws</a:t>
            </a:r>
            <a:r>
              <a:rPr lang="en-US" sz="3200" dirty="0" smtClean="0">
                <a:latin typeface="Arial Rounded MT Bold" pitchFamily="34" charset="0"/>
              </a:rPr>
              <a:t>.</a:t>
            </a:r>
          </a:p>
          <a:p>
            <a:pPr marL="857250" lvl="2" indent="-457200" algn="just">
              <a:lnSpc>
                <a:spcPct val="80000"/>
              </a:lnSpc>
              <a:spcBef>
                <a:spcPts val="600"/>
              </a:spcBef>
              <a:spcAft>
                <a:spcPts val="600"/>
              </a:spcAft>
              <a:buFont typeface="Wingdings" pitchFamily="2" charset="2"/>
              <a:buChar char="§"/>
            </a:pPr>
            <a:r>
              <a:rPr lang="en-US" sz="3200" dirty="0" smtClean="0">
                <a:latin typeface="Arial Rounded MT Bold" pitchFamily="34" charset="0"/>
              </a:rPr>
              <a:t>Enlarge </a:t>
            </a:r>
            <a:r>
              <a:rPr lang="en-US" sz="3200" dirty="0">
                <a:latin typeface="Arial Rounded MT Bold" pitchFamily="34" charset="0"/>
              </a:rPr>
              <a:t>them one step at a time. </a:t>
            </a:r>
            <a:endParaRPr lang="en-US" sz="3200" dirty="0" smtClean="0">
              <a:latin typeface="Arial Rounded MT Bold" pitchFamily="34" charset="0"/>
            </a:endParaRPr>
          </a:p>
          <a:p>
            <a:pPr marL="857250" lvl="2" indent="-457200" algn="just">
              <a:lnSpc>
                <a:spcPct val="80000"/>
              </a:lnSpc>
              <a:spcBef>
                <a:spcPts val="600"/>
              </a:spcBef>
              <a:spcAft>
                <a:spcPts val="600"/>
              </a:spcAft>
              <a:buFont typeface="Wingdings" pitchFamily="2" charset="2"/>
              <a:buChar char="§"/>
            </a:pPr>
            <a:r>
              <a:rPr lang="en-US" sz="3200" dirty="0" smtClean="0">
                <a:latin typeface="Arial Rounded MT Bold" pitchFamily="34" charset="0"/>
              </a:rPr>
              <a:t>Put </a:t>
            </a:r>
            <a:r>
              <a:rPr lang="en-US" sz="3200" dirty="0">
                <a:latin typeface="Arial Rounded MT Bold" pitchFamily="34" charset="0"/>
              </a:rPr>
              <a:t>resources in their hands. </a:t>
            </a:r>
            <a:endParaRPr lang="en-US" sz="3200" dirty="0" smtClean="0">
              <a:latin typeface="Arial Rounded MT Bold" pitchFamily="34" charset="0"/>
            </a:endParaRPr>
          </a:p>
          <a:p>
            <a:pPr marL="857250" lvl="2" indent="-457200" algn="just">
              <a:lnSpc>
                <a:spcPct val="80000"/>
              </a:lnSpc>
              <a:spcBef>
                <a:spcPts val="600"/>
              </a:spcBef>
              <a:spcAft>
                <a:spcPts val="600"/>
              </a:spcAft>
              <a:buFont typeface="Wingdings" pitchFamily="2" charset="2"/>
              <a:buChar char="§"/>
            </a:pPr>
            <a:r>
              <a:rPr lang="en-US" sz="3200" dirty="0" smtClean="0">
                <a:latin typeface="Arial Rounded MT Bold" pitchFamily="34" charset="0"/>
              </a:rPr>
              <a:t>Expose </a:t>
            </a:r>
            <a:r>
              <a:rPr lang="en-US" sz="3200" dirty="0">
                <a:latin typeface="Arial Rounded MT Bold" pitchFamily="34" charset="0"/>
              </a:rPr>
              <a:t>them to enlarging </a:t>
            </a:r>
            <a:r>
              <a:rPr lang="en-US" sz="3200" dirty="0" smtClean="0">
                <a:latin typeface="Arial Rounded MT Bold" pitchFamily="34" charset="0"/>
              </a:rPr>
              <a:t>experiences. </a:t>
            </a:r>
          </a:p>
          <a:p>
            <a:pPr marL="857250" lvl="2" indent="-457200" algn="just">
              <a:lnSpc>
                <a:spcPct val="80000"/>
              </a:lnSpc>
              <a:spcBef>
                <a:spcPts val="600"/>
              </a:spcBef>
              <a:spcAft>
                <a:spcPts val="600"/>
              </a:spcAft>
              <a:buFont typeface="Wingdings" pitchFamily="2" charset="2"/>
              <a:buChar char="§"/>
            </a:pPr>
            <a:r>
              <a:rPr lang="en-US" sz="3200" dirty="0" smtClean="0">
                <a:latin typeface="Arial Rounded MT Bold" pitchFamily="34" charset="0"/>
              </a:rPr>
              <a:t>Teach </a:t>
            </a:r>
            <a:r>
              <a:rPr lang="en-US" sz="3200" dirty="0">
                <a:latin typeface="Arial Rounded MT Bold" pitchFamily="34" charset="0"/>
              </a:rPr>
              <a:t>them to be self-enlargers.</a:t>
            </a: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37749656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2590800"/>
          </a:xfrm>
        </p:spPr>
        <p:txBody>
          <a:bodyPr>
            <a:normAutofit/>
          </a:bodyPr>
          <a:lstStyle/>
          <a:p>
            <a:pPr marL="0" indent="0" algn="ctr">
              <a:buNone/>
            </a:pPr>
            <a:r>
              <a:rPr lang="en-US" sz="8000" dirty="0" smtClean="0">
                <a:solidFill>
                  <a:srgbClr val="FF00FF"/>
                </a:solidFill>
                <a:latin typeface="Arial Black" pitchFamily="34" charset="0"/>
              </a:rPr>
              <a:t>THANK YOU </a:t>
            </a:r>
            <a:endParaRPr lang="en-US" sz="6000" dirty="0" smtClean="0">
              <a:solidFill>
                <a:srgbClr val="FF00FF"/>
              </a:solidFill>
              <a:latin typeface="Arial Black" pitchFamily="34" charset="0"/>
            </a:endParaRPr>
          </a:p>
          <a:p>
            <a:pPr marL="0" indent="0" algn="ctr">
              <a:buNone/>
            </a:pPr>
            <a:r>
              <a:rPr lang="en-US" sz="4800" dirty="0" smtClean="0">
                <a:latin typeface="Swiss921 BT" pitchFamily="34" charset="0"/>
                <a:cs typeface="Adobe Hebrew" pitchFamily="18" charset="-79"/>
              </a:rPr>
              <a:t>AND GOD BLESS</a:t>
            </a:r>
            <a:endParaRPr lang="en-US" sz="4800" dirty="0">
              <a:latin typeface="Swiss921 BT" pitchFamily="34" charset="0"/>
              <a:cs typeface="Adobe Hebrew" pitchFamily="18" charset="-79"/>
            </a:endParaRPr>
          </a:p>
        </p:txBody>
      </p:sp>
    </p:spTree>
    <p:extLst>
      <p:ext uri="{BB962C8B-B14F-4D97-AF65-F5344CB8AC3E}">
        <p14:creationId xmlns:p14="http://schemas.microsoft.com/office/powerpoint/2010/main" val="10163960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6600"/>
                </a:solidFill>
                <a:latin typeface="Swiss921 BT" pitchFamily="34" charset="0"/>
              </a:rPr>
              <a:t>A PERSON OF INFLUENCE ENLARGES PEOPLE</a:t>
            </a:r>
            <a:endParaRPr lang="en-US" sz="3400" dirty="0">
              <a:solidFill>
                <a:srgbClr val="006600"/>
              </a:solidFill>
              <a:latin typeface="Swiss921 BT" pitchFamily="34" charset="0"/>
            </a:endParaRPr>
          </a:p>
        </p:txBody>
      </p:sp>
      <p:sp>
        <p:nvSpPr>
          <p:cNvPr id="3" name="Content Placeholder 2"/>
          <p:cNvSpPr>
            <a:spLocks noGrp="1"/>
          </p:cNvSpPr>
          <p:nvPr>
            <p:ph idx="1"/>
          </p:nvPr>
        </p:nvSpPr>
        <p:spPr>
          <a:xfrm>
            <a:off x="152400" y="838200"/>
            <a:ext cx="8763000" cy="5486400"/>
          </a:xfrm>
        </p:spPr>
        <p:txBody>
          <a:bodyPr>
            <a:noAutofit/>
          </a:bodyPr>
          <a:lstStyle/>
          <a:p>
            <a:pPr lvl="0" algn="just">
              <a:lnSpc>
                <a:spcPct val="80000"/>
              </a:lnSpc>
              <a:spcBef>
                <a:spcPts val="600"/>
              </a:spcBef>
              <a:spcAft>
                <a:spcPts val="600"/>
              </a:spcAft>
            </a:pPr>
            <a:r>
              <a:rPr lang="en-US" sz="2900" dirty="0">
                <a:latin typeface="Arial Rounded MT Bold" pitchFamily="34" charset="0"/>
              </a:rPr>
              <a:t>Like many other mentors, </a:t>
            </a:r>
            <a:r>
              <a:rPr lang="en-US" sz="2900" dirty="0" err="1">
                <a:latin typeface="Arial Rounded MT Bold" pitchFamily="34" charset="0"/>
              </a:rPr>
              <a:t>Baochi</a:t>
            </a:r>
            <a:r>
              <a:rPr lang="en-US" sz="2900" dirty="0">
                <a:latin typeface="Arial Rounded MT Bold" pitchFamily="34" charset="0"/>
              </a:rPr>
              <a:t> Nguyen's mentor is her boss, James </a:t>
            </a:r>
            <a:r>
              <a:rPr lang="en-US" sz="2900" dirty="0" err="1">
                <a:latin typeface="Arial Rounded MT Bold" pitchFamily="34" charset="0"/>
              </a:rPr>
              <a:t>Beriker</a:t>
            </a:r>
            <a:r>
              <a:rPr lang="en-US" sz="2900" dirty="0">
                <a:latin typeface="Arial Rounded MT Bold" pitchFamily="34" charset="0"/>
              </a:rPr>
              <a:t>. The two work together at a San Francisco startup called </a:t>
            </a:r>
            <a:r>
              <a:rPr lang="en-US" sz="2900" dirty="0" err="1">
                <a:latin typeface="Arial Rounded MT Bold" pitchFamily="34" charset="0"/>
              </a:rPr>
              <a:t>Munchery</a:t>
            </a:r>
            <a:r>
              <a:rPr lang="en-US" sz="2900" dirty="0">
                <a:latin typeface="Arial Rounded MT Bold" pitchFamily="34" charset="0"/>
              </a:rPr>
              <a:t>, Nguyen as VP of Marketing and </a:t>
            </a:r>
            <a:r>
              <a:rPr lang="en-US" sz="2900" dirty="0" err="1">
                <a:latin typeface="Arial Rounded MT Bold" pitchFamily="34" charset="0"/>
              </a:rPr>
              <a:t>Beriker</a:t>
            </a:r>
            <a:r>
              <a:rPr lang="en-US" sz="2900" dirty="0">
                <a:latin typeface="Arial Rounded MT Bold" pitchFamily="34" charset="0"/>
              </a:rPr>
              <a:t> as CEO. </a:t>
            </a:r>
            <a:endParaRPr lang="en-US" sz="2900" dirty="0" smtClean="0">
              <a:latin typeface="Arial Rounded MT Bold" pitchFamily="34" charset="0"/>
            </a:endParaRPr>
          </a:p>
          <a:p>
            <a:pPr lvl="0" algn="just">
              <a:lnSpc>
                <a:spcPct val="80000"/>
              </a:lnSpc>
              <a:spcBef>
                <a:spcPts val="600"/>
              </a:spcBef>
              <a:spcAft>
                <a:spcPts val="600"/>
              </a:spcAft>
            </a:pPr>
            <a:r>
              <a:rPr lang="en-US" sz="2900" dirty="0" smtClean="0">
                <a:latin typeface="Arial Rounded MT Bold" pitchFamily="34" charset="0"/>
              </a:rPr>
              <a:t>She </a:t>
            </a:r>
            <a:r>
              <a:rPr lang="en-US" sz="2900" dirty="0">
                <a:latin typeface="Arial Rounded MT Bold" pitchFamily="34" charset="0"/>
              </a:rPr>
              <a:t>did not always have a permanent position with </a:t>
            </a:r>
            <a:r>
              <a:rPr lang="en-US" sz="2900" dirty="0" err="1">
                <a:latin typeface="Arial Rounded MT Bold" pitchFamily="34" charset="0"/>
              </a:rPr>
              <a:t>Beriker</a:t>
            </a:r>
            <a:r>
              <a:rPr lang="en-US" sz="2900" dirty="0">
                <a:latin typeface="Arial Rounded MT Bold" pitchFamily="34" charset="0"/>
              </a:rPr>
              <a:t>. She worked as a contractor for a time, with her mentor giving her help along the way.  </a:t>
            </a:r>
            <a:endParaRPr lang="en-US" sz="2900" dirty="0" smtClean="0">
              <a:latin typeface="Arial Rounded MT Bold" pitchFamily="34" charset="0"/>
            </a:endParaRPr>
          </a:p>
          <a:p>
            <a:pPr lvl="0" algn="just">
              <a:lnSpc>
                <a:spcPct val="80000"/>
              </a:lnSpc>
              <a:spcBef>
                <a:spcPts val="600"/>
              </a:spcBef>
              <a:spcAft>
                <a:spcPts val="600"/>
              </a:spcAft>
            </a:pPr>
            <a:r>
              <a:rPr lang="en-US" sz="2900" dirty="0" smtClean="0">
                <a:latin typeface="Arial Rounded MT Bold" pitchFamily="34" charset="0"/>
              </a:rPr>
              <a:t>“</a:t>
            </a:r>
            <a:r>
              <a:rPr lang="en-US" sz="2900" dirty="0">
                <a:latin typeface="Arial Rounded MT Bold" pitchFamily="34" charset="0"/>
              </a:rPr>
              <a:t>He gave me a chance when I didn't seem to have anything to offer, invited me to company events and strategy meetings even though I was just a contractor, and listened thoughtfully to my marketing ideas," says Nguyen. </a:t>
            </a: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8463016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6600"/>
                </a:solidFill>
                <a:latin typeface="Swiss921 BT" pitchFamily="34" charset="0"/>
              </a:rPr>
              <a:t>A PERSON OF INFLUENCE ENLARGES PEOPLE</a:t>
            </a:r>
            <a:endParaRPr lang="en-US" sz="3400" dirty="0">
              <a:solidFill>
                <a:srgbClr val="006600"/>
              </a:solidFill>
              <a:latin typeface="Swiss921 BT" pitchFamily="34" charset="0"/>
            </a:endParaRPr>
          </a:p>
        </p:txBody>
      </p:sp>
      <p:sp>
        <p:nvSpPr>
          <p:cNvPr id="3" name="Content Placeholder 2"/>
          <p:cNvSpPr>
            <a:spLocks noGrp="1"/>
          </p:cNvSpPr>
          <p:nvPr>
            <p:ph idx="1"/>
          </p:nvPr>
        </p:nvSpPr>
        <p:spPr>
          <a:xfrm>
            <a:off x="152400" y="838200"/>
            <a:ext cx="8763000" cy="5486400"/>
          </a:xfrm>
        </p:spPr>
        <p:txBody>
          <a:bodyPr>
            <a:noAutofit/>
          </a:bodyPr>
          <a:lstStyle/>
          <a:p>
            <a:pPr lvl="0" algn="just">
              <a:spcBef>
                <a:spcPts val="600"/>
              </a:spcBef>
              <a:spcAft>
                <a:spcPts val="600"/>
              </a:spcAft>
            </a:pPr>
            <a:r>
              <a:rPr lang="en-US" sz="3600" dirty="0">
                <a:latin typeface="Arial Rounded MT Bold" pitchFamily="34" charset="0"/>
              </a:rPr>
              <a:t>Because of the chance </a:t>
            </a:r>
            <a:r>
              <a:rPr lang="en-US" sz="3600" dirty="0" err="1">
                <a:latin typeface="Arial Rounded MT Bold" pitchFamily="34" charset="0"/>
              </a:rPr>
              <a:t>Beriker</a:t>
            </a:r>
            <a:r>
              <a:rPr lang="en-US" sz="3600" dirty="0">
                <a:latin typeface="Arial Rounded MT Bold" pitchFamily="34" charset="0"/>
              </a:rPr>
              <a:t> took on Nguyen, she is constantly motivated to prove him right and to be the best she can be at her job. "He highly motivates me to be successful, empowers me to make decisions, and overall he makes me want to be a better person," she says.</a:t>
            </a: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446469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6600"/>
                </a:solidFill>
                <a:latin typeface="Swiss921 BT" pitchFamily="34" charset="0"/>
              </a:rPr>
              <a:t>A PERSON OF INFLUENCE ENLARGES PEOPLE</a:t>
            </a:r>
            <a:endParaRPr lang="en-US" sz="3400" dirty="0">
              <a:solidFill>
                <a:srgbClr val="006600"/>
              </a:solidFill>
              <a:latin typeface="Swiss921 BT" pitchFamily="34" charset="0"/>
            </a:endParaRPr>
          </a:p>
        </p:txBody>
      </p:sp>
      <p:sp>
        <p:nvSpPr>
          <p:cNvPr id="3" name="Content Placeholder 2"/>
          <p:cNvSpPr>
            <a:spLocks noGrp="1"/>
          </p:cNvSpPr>
          <p:nvPr>
            <p:ph idx="1"/>
          </p:nvPr>
        </p:nvSpPr>
        <p:spPr>
          <a:xfrm>
            <a:off x="228600" y="914400"/>
            <a:ext cx="8686800" cy="5410200"/>
          </a:xfrm>
        </p:spPr>
        <p:txBody>
          <a:bodyPr>
            <a:noAutofit/>
          </a:bodyPr>
          <a:lstStyle/>
          <a:p>
            <a:pPr lvl="0" algn="just">
              <a:lnSpc>
                <a:spcPct val="80000"/>
              </a:lnSpc>
              <a:spcBef>
                <a:spcPts val="600"/>
              </a:spcBef>
              <a:spcAft>
                <a:spcPts val="600"/>
              </a:spcAft>
            </a:pPr>
            <a:r>
              <a:rPr lang="en-US" sz="3600" dirty="0" smtClean="0">
                <a:latin typeface="Arial Rounded MT Bold" pitchFamily="34" charset="0"/>
              </a:rPr>
              <a:t>Enlarging </a:t>
            </a:r>
            <a:r>
              <a:rPr lang="en-US" sz="3600" dirty="0">
                <a:latin typeface="Arial Rounded MT Bold" pitchFamily="34" charset="0"/>
              </a:rPr>
              <a:t>people takes an even stronger commitment, </a:t>
            </a:r>
            <a:endParaRPr lang="en-US" sz="3600" dirty="0" smtClean="0">
              <a:latin typeface="Arial Rounded MT Bold" pitchFamily="34" charset="0"/>
            </a:endParaRPr>
          </a:p>
          <a:p>
            <a:pPr lvl="0" algn="just">
              <a:lnSpc>
                <a:spcPct val="80000"/>
              </a:lnSpc>
              <a:spcBef>
                <a:spcPts val="600"/>
              </a:spcBef>
              <a:spcAft>
                <a:spcPts val="600"/>
              </a:spcAft>
            </a:pPr>
            <a:r>
              <a:rPr lang="en-US" sz="3600" dirty="0" smtClean="0">
                <a:latin typeface="Arial Rounded MT Bold" pitchFamily="34" charset="0"/>
              </a:rPr>
              <a:t>It </a:t>
            </a:r>
            <a:r>
              <a:rPr lang="en-US" sz="3600" dirty="0">
                <a:latin typeface="Arial Rounded MT Bold" pitchFamily="34" charset="0"/>
              </a:rPr>
              <a:t>involves mentoring. </a:t>
            </a:r>
            <a:endParaRPr lang="en-US" sz="3600" dirty="0" smtClean="0">
              <a:latin typeface="Arial Rounded MT Bold" pitchFamily="34" charset="0"/>
            </a:endParaRPr>
          </a:p>
          <a:p>
            <a:pPr lvl="0" algn="just">
              <a:lnSpc>
                <a:spcPct val="80000"/>
              </a:lnSpc>
              <a:spcBef>
                <a:spcPts val="600"/>
              </a:spcBef>
              <a:spcAft>
                <a:spcPts val="600"/>
              </a:spcAft>
            </a:pPr>
            <a:r>
              <a:rPr lang="en-US" sz="3600" dirty="0" smtClean="0">
                <a:latin typeface="Arial Rounded MT Bold" pitchFamily="34" charset="0"/>
              </a:rPr>
              <a:t>Mentoring </a:t>
            </a:r>
            <a:r>
              <a:rPr lang="en-US" sz="3600" dirty="0">
                <a:latin typeface="Arial Rounded MT Bold" pitchFamily="34" charset="0"/>
              </a:rPr>
              <a:t>is inﬂuencing others to turn their potential into reality. </a:t>
            </a:r>
            <a:endParaRPr lang="en-US" sz="3600" dirty="0" smtClean="0">
              <a:latin typeface="Arial Rounded MT Bold" pitchFamily="34" charset="0"/>
            </a:endParaRPr>
          </a:p>
          <a:p>
            <a:pPr lvl="0" algn="just">
              <a:lnSpc>
                <a:spcPct val="80000"/>
              </a:lnSpc>
              <a:spcBef>
                <a:spcPts val="600"/>
              </a:spcBef>
              <a:spcAft>
                <a:spcPts val="600"/>
              </a:spcAft>
            </a:pPr>
            <a:r>
              <a:rPr lang="en-US" sz="3600" dirty="0" smtClean="0">
                <a:latin typeface="Arial Rounded MT Bold" pitchFamily="34" charset="0"/>
              </a:rPr>
              <a:t>It </a:t>
            </a:r>
            <a:r>
              <a:rPr lang="en-US" sz="3600" dirty="0">
                <a:latin typeface="Arial Rounded MT Bold" pitchFamily="34" charset="0"/>
              </a:rPr>
              <a:t>is moving people to grow and develop their areas of strength. </a:t>
            </a:r>
            <a:endParaRPr lang="en-US" sz="3600" dirty="0" smtClean="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634845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6600"/>
                </a:solidFill>
                <a:latin typeface="Swiss921 BT" pitchFamily="34" charset="0"/>
              </a:rPr>
              <a:t>A PERSON OF INFLUENCE ENLARGES PEOPLE</a:t>
            </a:r>
            <a:endParaRPr lang="en-US" sz="3400" dirty="0">
              <a:solidFill>
                <a:srgbClr val="006600"/>
              </a:solidFill>
              <a:latin typeface="Swiss921 BT" pitchFamily="34" charset="0"/>
            </a:endParaRPr>
          </a:p>
        </p:txBody>
      </p:sp>
      <p:sp>
        <p:nvSpPr>
          <p:cNvPr id="3" name="Content Placeholder 2"/>
          <p:cNvSpPr>
            <a:spLocks noGrp="1"/>
          </p:cNvSpPr>
          <p:nvPr>
            <p:ph idx="1"/>
          </p:nvPr>
        </p:nvSpPr>
        <p:spPr>
          <a:xfrm>
            <a:off x="228600" y="838200"/>
            <a:ext cx="8686800" cy="5410200"/>
          </a:xfrm>
        </p:spPr>
        <p:txBody>
          <a:bodyPr>
            <a:noAutofit/>
          </a:bodyPr>
          <a:lstStyle/>
          <a:p>
            <a:pPr lvl="0" algn="just">
              <a:lnSpc>
                <a:spcPct val="80000"/>
              </a:lnSpc>
              <a:spcBef>
                <a:spcPts val="600"/>
              </a:spcBef>
              <a:spcAft>
                <a:spcPts val="600"/>
              </a:spcAft>
            </a:pPr>
            <a:r>
              <a:rPr lang="en-US" sz="3600" dirty="0">
                <a:solidFill>
                  <a:srgbClr val="FF0000"/>
                </a:solidFill>
                <a:latin typeface="Arial Rounded MT Bold" pitchFamily="34" charset="0"/>
              </a:rPr>
              <a:t>Mat 10:1-2 </a:t>
            </a:r>
          </a:p>
          <a:p>
            <a:pPr lvl="0" algn="just">
              <a:lnSpc>
                <a:spcPct val="80000"/>
              </a:lnSpc>
              <a:spcBef>
                <a:spcPts val="600"/>
              </a:spcBef>
              <a:spcAft>
                <a:spcPts val="600"/>
              </a:spcAft>
            </a:pPr>
            <a:r>
              <a:rPr lang="en-US" sz="3600" i="1" dirty="0">
                <a:latin typeface="Arial Rounded MT Bold" pitchFamily="34" charset="0"/>
              </a:rPr>
              <a:t>1 And when he had called unto him his twelve disciples, he gave them power against unclean spirits, to cast them out, and to heal all manner of sickness and all manner of disease. </a:t>
            </a:r>
            <a:endParaRPr lang="en-US" sz="3600" i="1" dirty="0" smtClean="0">
              <a:latin typeface="Arial Rounded MT Bold" pitchFamily="34" charset="0"/>
            </a:endParaRPr>
          </a:p>
          <a:p>
            <a:pPr lvl="0" algn="just">
              <a:lnSpc>
                <a:spcPct val="80000"/>
              </a:lnSpc>
              <a:spcBef>
                <a:spcPts val="600"/>
              </a:spcBef>
              <a:spcAft>
                <a:spcPts val="600"/>
              </a:spcAft>
            </a:pPr>
            <a:r>
              <a:rPr lang="en-US" sz="3600" i="1" dirty="0" smtClean="0">
                <a:latin typeface="Arial Rounded MT Bold" pitchFamily="34" charset="0"/>
              </a:rPr>
              <a:t>2 </a:t>
            </a:r>
            <a:r>
              <a:rPr lang="en-US" sz="3600" i="1" dirty="0">
                <a:latin typeface="Arial Rounded MT Bold" pitchFamily="34" charset="0"/>
              </a:rPr>
              <a:t>Now the names of the twelve apostles are these; The </a:t>
            </a:r>
            <a:r>
              <a:rPr lang="en-US" sz="3600" i="1" dirty="0" smtClean="0">
                <a:latin typeface="Arial Rounded MT Bold" pitchFamily="34" charset="0"/>
              </a:rPr>
              <a:t>first</a:t>
            </a:r>
            <a:r>
              <a:rPr lang="en-US" sz="3600" i="1" dirty="0">
                <a:latin typeface="Arial Rounded MT Bold" pitchFamily="34" charset="0"/>
              </a:rPr>
              <a:t>, Simon, who is called Peter, and Andrew his brother; James the son of Zebedee, and John his brother; </a:t>
            </a:r>
          </a:p>
          <a:p>
            <a:pPr lvl="0" algn="just">
              <a:lnSpc>
                <a:spcPct val="80000"/>
              </a:lnSpc>
              <a:spcBef>
                <a:spcPts val="600"/>
              </a:spcBef>
              <a:spcAft>
                <a:spcPts val="600"/>
              </a:spcAft>
            </a:pPr>
            <a:endParaRPr lang="en-US" sz="3600" dirty="0" smtClean="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2586845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6600"/>
                </a:solidFill>
                <a:latin typeface="Swiss921 BT" pitchFamily="34" charset="0"/>
              </a:rPr>
              <a:t>A PERSON OF INFLUENCE ENLARGES PEOPLE</a:t>
            </a:r>
            <a:endParaRPr lang="en-US" sz="3400" dirty="0">
              <a:solidFill>
                <a:srgbClr val="006600"/>
              </a:solidFill>
              <a:latin typeface="Swiss921 BT" pitchFamily="34" charset="0"/>
            </a:endParaRPr>
          </a:p>
        </p:txBody>
      </p:sp>
      <p:sp>
        <p:nvSpPr>
          <p:cNvPr id="3" name="Content Placeholder 2"/>
          <p:cNvSpPr>
            <a:spLocks noGrp="1"/>
          </p:cNvSpPr>
          <p:nvPr>
            <p:ph idx="1"/>
          </p:nvPr>
        </p:nvSpPr>
        <p:spPr>
          <a:xfrm>
            <a:off x="228600" y="838200"/>
            <a:ext cx="8686800" cy="5410200"/>
          </a:xfrm>
        </p:spPr>
        <p:txBody>
          <a:bodyPr>
            <a:noAutofit/>
          </a:bodyPr>
          <a:lstStyle/>
          <a:p>
            <a:pPr lvl="0" algn="just">
              <a:lnSpc>
                <a:spcPct val="80000"/>
              </a:lnSpc>
              <a:spcBef>
                <a:spcPts val="600"/>
              </a:spcBef>
              <a:spcAft>
                <a:spcPts val="600"/>
              </a:spcAft>
            </a:pPr>
            <a:r>
              <a:rPr lang="en-US" sz="4000" dirty="0" smtClean="0">
                <a:latin typeface="Arial Rounded MT Bold" pitchFamily="34" charset="0"/>
              </a:rPr>
              <a:t>Enlarging </a:t>
            </a:r>
            <a:r>
              <a:rPr lang="en-US" sz="4000" dirty="0">
                <a:latin typeface="Arial Rounded MT Bold" pitchFamily="34" charset="0"/>
              </a:rPr>
              <a:t>others help them to: </a:t>
            </a:r>
            <a:endParaRPr lang="en-US" sz="4000" dirty="0" smtClean="0">
              <a:latin typeface="Arial Rounded MT Bold" pitchFamily="34" charset="0"/>
            </a:endParaRPr>
          </a:p>
          <a:p>
            <a:pPr lvl="1" algn="just">
              <a:lnSpc>
                <a:spcPct val="80000"/>
              </a:lnSpc>
              <a:spcBef>
                <a:spcPts val="600"/>
              </a:spcBef>
              <a:spcAft>
                <a:spcPts val="600"/>
              </a:spcAft>
            </a:pPr>
            <a:r>
              <a:rPr lang="en-US" sz="3600" dirty="0" smtClean="0">
                <a:latin typeface="Arial Rounded MT Bold" pitchFamily="34" charset="0"/>
              </a:rPr>
              <a:t>Increase </a:t>
            </a:r>
            <a:r>
              <a:rPr lang="en-US" sz="3600" dirty="0">
                <a:latin typeface="Arial Rounded MT Bold" pitchFamily="34" charset="0"/>
              </a:rPr>
              <a:t>their capacity for growth as they become better equipped. </a:t>
            </a:r>
            <a:endParaRPr lang="en-US" sz="3600" dirty="0" smtClean="0">
              <a:latin typeface="Arial Rounded MT Bold" pitchFamily="34" charset="0"/>
            </a:endParaRPr>
          </a:p>
          <a:p>
            <a:pPr lvl="1" algn="just">
              <a:lnSpc>
                <a:spcPct val="80000"/>
              </a:lnSpc>
              <a:spcBef>
                <a:spcPts val="600"/>
              </a:spcBef>
              <a:spcAft>
                <a:spcPts val="600"/>
              </a:spcAft>
            </a:pPr>
            <a:r>
              <a:rPr lang="en-US" sz="3600" dirty="0" smtClean="0">
                <a:latin typeface="Arial Rounded MT Bold" pitchFamily="34" charset="0"/>
              </a:rPr>
              <a:t>Raise </a:t>
            </a:r>
            <a:r>
              <a:rPr lang="en-US" sz="3600" dirty="0">
                <a:latin typeface="Arial Rounded MT Bold" pitchFamily="34" charset="0"/>
              </a:rPr>
              <a:t>their level of living as they develop gifts, talents, skills, and broaden their problem-solving abilities. </a:t>
            </a:r>
            <a:endParaRPr lang="en-US" sz="3600" dirty="0" smtClean="0">
              <a:latin typeface="Arial Rounded MT Bold" pitchFamily="34" charset="0"/>
            </a:endParaRPr>
          </a:p>
          <a:p>
            <a:pPr lvl="1" algn="just">
              <a:lnSpc>
                <a:spcPct val="80000"/>
              </a:lnSpc>
              <a:spcBef>
                <a:spcPts val="600"/>
              </a:spcBef>
              <a:spcAft>
                <a:spcPts val="600"/>
              </a:spcAft>
            </a:pPr>
            <a:r>
              <a:rPr lang="en-US" sz="3600" dirty="0" smtClean="0">
                <a:latin typeface="Arial Rounded MT Bold" pitchFamily="34" charset="0"/>
              </a:rPr>
              <a:t>Increase </a:t>
            </a:r>
            <a:r>
              <a:rPr lang="en-US" sz="3600" dirty="0">
                <a:latin typeface="Arial Rounded MT Bold" pitchFamily="34" charset="0"/>
              </a:rPr>
              <a:t>the potential of your organization as people achieve their potential: </a:t>
            </a:r>
            <a:endParaRPr lang="en-US" sz="3600" dirty="0" smtClean="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2011957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6600"/>
                </a:solidFill>
                <a:latin typeface="Swiss921 BT" pitchFamily="34" charset="0"/>
              </a:rPr>
              <a:t>A PERSON OF INFLUENCE ENLARGES PEOPLE</a:t>
            </a:r>
            <a:endParaRPr lang="en-US" sz="3400" dirty="0">
              <a:solidFill>
                <a:srgbClr val="006600"/>
              </a:solidFill>
              <a:latin typeface="Swiss921 BT" pitchFamily="34" charset="0"/>
            </a:endParaRPr>
          </a:p>
        </p:txBody>
      </p:sp>
      <p:sp>
        <p:nvSpPr>
          <p:cNvPr id="3" name="Content Placeholder 2"/>
          <p:cNvSpPr>
            <a:spLocks noGrp="1"/>
          </p:cNvSpPr>
          <p:nvPr>
            <p:ph idx="1"/>
          </p:nvPr>
        </p:nvSpPr>
        <p:spPr>
          <a:xfrm>
            <a:off x="228600" y="838200"/>
            <a:ext cx="8686800" cy="5410200"/>
          </a:xfrm>
        </p:spPr>
        <p:txBody>
          <a:bodyPr>
            <a:noAutofit/>
          </a:bodyPr>
          <a:lstStyle/>
          <a:p>
            <a:pPr lvl="0" algn="just">
              <a:lnSpc>
                <a:spcPct val="80000"/>
              </a:lnSpc>
              <a:spcBef>
                <a:spcPts val="600"/>
              </a:spcBef>
              <a:spcAft>
                <a:spcPts val="600"/>
              </a:spcAft>
            </a:pPr>
            <a:r>
              <a:rPr lang="en-US" sz="4000" dirty="0" smtClean="0">
                <a:solidFill>
                  <a:srgbClr val="FF0000"/>
                </a:solidFill>
                <a:latin typeface="Arial Rounded MT Bold" pitchFamily="34" charset="0"/>
              </a:rPr>
              <a:t>Mat </a:t>
            </a:r>
            <a:r>
              <a:rPr lang="en-US" sz="4000" dirty="0">
                <a:solidFill>
                  <a:srgbClr val="FF0000"/>
                </a:solidFill>
                <a:latin typeface="Arial Rounded MT Bold" pitchFamily="34" charset="0"/>
              </a:rPr>
              <a:t>10:5, </a:t>
            </a:r>
            <a:r>
              <a:rPr lang="en-US" sz="4000" dirty="0" smtClean="0">
                <a:solidFill>
                  <a:srgbClr val="FF0000"/>
                </a:solidFill>
                <a:latin typeface="Arial Rounded MT Bold" pitchFamily="34" charset="0"/>
              </a:rPr>
              <a:t>11:1</a:t>
            </a:r>
          </a:p>
          <a:p>
            <a:pPr lvl="0" algn="just">
              <a:lnSpc>
                <a:spcPct val="80000"/>
              </a:lnSpc>
              <a:spcBef>
                <a:spcPts val="600"/>
              </a:spcBef>
              <a:spcAft>
                <a:spcPts val="600"/>
              </a:spcAft>
            </a:pPr>
            <a:r>
              <a:rPr lang="en-US" sz="3600" dirty="0" smtClean="0">
                <a:latin typeface="Arial Rounded MT Bold" pitchFamily="34" charset="0"/>
              </a:rPr>
              <a:t>10:5 </a:t>
            </a:r>
            <a:r>
              <a:rPr lang="en-US" sz="3600" dirty="0">
                <a:latin typeface="Arial Rounded MT Bold" pitchFamily="34" charset="0"/>
              </a:rPr>
              <a:t>These twelve Jesus sent forth, and commanded them, saying, Go not into the way of the Gentiles, and into any city of the Samaritans enter ye not: </a:t>
            </a:r>
            <a:endParaRPr lang="en-US" sz="3600" dirty="0" smtClean="0">
              <a:latin typeface="Arial Rounded MT Bold" pitchFamily="34" charset="0"/>
            </a:endParaRPr>
          </a:p>
          <a:p>
            <a:pPr lvl="0" algn="just">
              <a:lnSpc>
                <a:spcPct val="80000"/>
              </a:lnSpc>
              <a:spcBef>
                <a:spcPts val="600"/>
              </a:spcBef>
              <a:spcAft>
                <a:spcPts val="600"/>
              </a:spcAft>
            </a:pPr>
            <a:r>
              <a:rPr lang="en-US" sz="3600" dirty="0" smtClean="0">
                <a:latin typeface="Arial Rounded MT Bold" pitchFamily="34" charset="0"/>
              </a:rPr>
              <a:t>11:1 </a:t>
            </a:r>
            <a:r>
              <a:rPr lang="en-US" sz="3600" dirty="0">
                <a:latin typeface="Arial Rounded MT Bold" pitchFamily="34" charset="0"/>
              </a:rPr>
              <a:t>And it came to pass, when Jesus had made an end of commanding his twelve disciples, he departed thence to teach and to preach in their cities. </a:t>
            </a:r>
            <a:endParaRPr lang="en-US" sz="3600" dirty="0" smtClean="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3677692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6600"/>
                </a:solidFill>
                <a:latin typeface="Swiss921 BT" pitchFamily="34" charset="0"/>
              </a:rPr>
              <a:t>A PERSON OF INFLUENCE ENLARGES PEOPLE</a:t>
            </a:r>
            <a:endParaRPr lang="en-US" sz="3400" dirty="0">
              <a:solidFill>
                <a:srgbClr val="006600"/>
              </a:solidFill>
              <a:latin typeface="Swiss921 BT" pitchFamily="34" charset="0"/>
            </a:endParaRPr>
          </a:p>
        </p:txBody>
      </p:sp>
      <p:sp>
        <p:nvSpPr>
          <p:cNvPr id="3" name="Content Placeholder 2"/>
          <p:cNvSpPr>
            <a:spLocks noGrp="1"/>
          </p:cNvSpPr>
          <p:nvPr>
            <p:ph idx="1"/>
          </p:nvPr>
        </p:nvSpPr>
        <p:spPr>
          <a:xfrm>
            <a:off x="228600" y="762000"/>
            <a:ext cx="8763000" cy="5410200"/>
          </a:xfrm>
        </p:spPr>
        <p:txBody>
          <a:bodyPr>
            <a:noAutofit/>
          </a:bodyPr>
          <a:lstStyle/>
          <a:p>
            <a:pPr lvl="0" algn="just">
              <a:lnSpc>
                <a:spcPct val="80000"/>
              </a:lnSpc>
              <a:spcBef>
                <a:spcPts val="600"/>
              </a:spcBef>
              <a:spcAft>
                <a:spcPts val="600"/>
              </a:spcAft>
            </a:pPr>
            <a:r>
              <a:rPr lang="en-US" dirty="0">
                <a:latin typeface="Arial Rounded MT Bold" pitchFamily="34" charset="0"/>
              </a:rPr>
              <a:t> </a:t>
            </a:r>
            <a:r>
              <a:rPr lang="en-US" sz="3000" dirty="0">
                <a:latin typeface="Arial Rounded MT Bold" pitchFamily="34" charset="0"/>
              </a:rPr>
              <a:t>Make Yourself An Enlarger: </a:t>
            </a:r>
            <a:endParaRPr lang="en-US" sz="3000" dirty="0" smtClean="0">
              <a:latin typeface="Arial Rounded MT Bold" pitchFamily="34" charset="0"/>
            </a:endParaRPr>
          </a:p>
          <a:p>
            <a:pPr marL="569913" lvl="1" algn="just">
              <a:lnSpc>
                <a:spcPct val="80000"/>
              </a:lnSpc>
              <a:spcBef>
                <a:spcPts val="600"/>
              </a:spcBef>
              <a:spcAft>
                <a:spcPts val="600"/>
              </a:spcAft>
            </a:pPr>
            <a:r>
              <a:rPr lang="en-US" sz="3000" dirty="0" smtClean="0">
                <a:latin typeface="Arial Rounded MT Bold" pitchFamily="34" charset="0"/>
              </a:rPr>
              <a:t>Be </a:t>
            </a:r>
            <a:r>
              <a:rPr lang="en-US" sz="3000" dirty="0">
                <a:latin typeface="Arial Rounded MT Bold" pitchFamily="34" charset="0"/>
              </a:rPr>
              <a:t>constantly growing and enlarging yourself before you are able to help others do the same. </a:t>
            </a:r>
            <a:endParaRPr lang="en-US" sz="3000" dirty="0" smtClean="0">
              <a:latin typeface="Arial Rounded MT Bold" pitchFamily="34" charset="0"/>
            </a:endParaRPr>
          </a:p>
          <a:p>
            <a:pPr marL="569913" lvl="1" algn="just">
              <a:lnSpc>
                <a:spcPct val="80000"/>
              </a:lnSpc>
              <a:spcBef>
                <a:spcPts val="600"/>
              </a:spcBef>
              <a:spcAft>
                <a:spcPts val="600"/>
              </a:spcAft>
            </a:pPr>
            <a:r>
              <a:rPr lang="en-US" sz="3000" dirty="0" smtClean="0">
                <a:latin typeface="Arial Rounded MT Bold" pitchFamily="34" charset="0"/>
              </a:rPr>
              <a:t>1 </a:t>
            </a:r>
            <a:r>
              <a:rPr lang="en-US" sz="3000" dirty="0">
                <a:latin typeface="Arial Rounded MT Bold" pitchFamily="34" charset="0"/>
              </a:rPr>
              <a:t>Tim 4:13-16 </a:t>
            </a:r>
            <a:endParaRPr lang="en-US" sz="3000" dirty="0" smtClean="0">
              <a:latin typeface="Arial Rounded MT Bold" pitchFamily="34" charset="0"/>
            </a:endParaRPr>
          </a:p>
          <a:p>
            <a:pPr marL="911225" lvl="2" algn="just">
              <a:lnSpc>
                <a:spcPct val="80000"/>
              </a:lnSpc>
              <a:spcBef>
                <a:spcPts val="600"/>
              </a:spcBef>
              <a:spcAft>
                <a:spcPts val="600"/>
              </a:spcAft>
            </a:pPr>
            <a:r>
              <a:rPr lang="en-US" dirty="0" smtClean="0">
                <a:latin typeface="Arial Rounded MT Bold" pitchFamily="34" charset="0"/>
              </a:rPr>
              <a:t>13 </a:t>
            </a:r>
            <a:r>
              <a:rPr lang="en-US" dirty="0">
                <a:latin typeface="Arial Rounded MT Bold" pitchFamily="34" charset="0"/>
              </a:rPr>
              <a:t>Till I come, give attendance to reading, to exhortation, to doctrine. </a:t>
            </a:r>
            <a:endParaRPr lang="en-US" dirty="0" smtClean="0">
              <a:latin typeface="Arial Rounded MT Bold" pitchFamily="34" charset="0"/>
            </a:endParaRPr>
          </a:p>
          <a:p>
            <a:pPr marL="911225" lvl="2" algn="just">
              <a:lnSpc>
                <a:spcPct val="80000"/>
              </a:lnSpc>
              <a:spcBef>
                <a:spcPts val="600"/>
              </a:spcBef>
              <a:spcAft>
                <a:spcPts val="600"/>
              </a:spcAft>
            </a:pPr>
            <a:r>
              <a:rPr lang="en-US" dirty="0" smtClean="0">
                <a:latin typeface="Arial Rounded MT Bold" pitchFamily="34" charset="0"/>
              </a:rPr>
              <a:t>14 </a:t>
            </a:r>
            <a:r>
              <a:rPr lang="en-US" dirty="0">
                <a:latin typeface="Arial Rounded MT Bold" pitchFamily="34" charset="0"/>
              </a:rPr>
              <a:t>Neglect not the gift that is in thee, which was given thee by prophecy, with the laying on of the hands of the presbytery. </a:t>
            </a:r>
            <a:endParaRPr lang="en-US" dirty="0" smtClean="0">
              <a:latin typeface="Arial Rounded MT Bold" pitchFamily="34" charset="0"/>
            </a:endParaRPr>
          </a:p>
          <a:p>
            <a:pPr marL="911225" lvl="2" algn="just">
              <a:lnSpc>
                <a:spcPct val="80000"/>
              </a:lnSpc>
              <a:spcBef>
                <a:spcPts val="600"/>
              </a:spcBef>
              <a:spcAft>
                <a:spcPts val="600"/>
              </a:spcAft>
            </a:pPr>
            <a:r>
              <a:rPr lang="en-US" dirty="0" smtClean="0">
                <a:latin typeface="Arial Rounded MT Bold" pitchFamily="34" charset="0"/>
              </a:rPr>
              <a:t>15 </a:t>
            </a:r>
            <a:r>
              <a:rPr lang="en-US" dirty="0">
                <a:latin typeface="Arial Rounded MT Bold" pitchFamily="34" charset="0"/>
              </a:rPr>
              <a:t>Meditate upon these things; give thyself wholly to them; that thy proﬁting may appear to all. </a:t>
            </a:r>
            <a:endParaRPr lang="en-US" dirty="0" smtClean="0">
              <a:latin typeface="Arial Rounded MT Bold" pitchFamily="34" charset="0"/>
            </a:endParaRPr>
          </a:p>
          <a:p>
            <a:pPr marL="911225" lvl="2" algn="just">
              <a:lnSpc>
                <a:spcPct val="80000"/>
              </a:lnSpc>
              <a:spcBef>
                <a:spcPts val="600"/>
              </a:spcBef>
              <a:spcAft>
                <a:spcPts val="600"/>
              </a:spcAft>
            </a:pPr>
            <a:r>
              <a:rPr lang="en-US" dirty="0" smtClean="0">
                <a:latin typeface="Arial Rounded MT Bold" pitchFamily="34" charset="0"/>
              </a:rPr>
              <a:t>16 </a:t>
            </a:r>
            <a:r>
              <a:rPr lang="en-US" dirty="0">
                <a:latin typeface="Arial Rounded MT Bold" pitchFamily="34" charset="0"/>
              </a:rPr>
              <a:t>Take heed unto thyself, and unto the doctrine; continue in them: for in doing this thou shalt both save thyself, and them that hear thee. </a:t>
            </a:r>
            <a:endParaRPr lang="en-US" sz="2000" dirty="0" smtClean="0">
              <a:latin typeface="Arial Rounded MT Bold" pitchFamily="34" charset="0"/>
            </a:endParaRP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2309988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610600" cy="609600"/>
          </a:xfrm>
        </p:spPr>
        <p:txBody>
          <a:bodyPr>
            <a:noAutofit/>
          </a:bodyPr>
          <a:lstStyle/>
          <a:p>
            <a:pPr>
              <a:lnSpc>
                <a:spcPct val="80000"/>
              </a:lnSpc>
            </a:pPr>
            <a:r>
              <a:rPr lang="en-US" sz="3400" b="1" dirty="0" smtClean="0">
                <a:solidFill>
                  <a:srgbClr val="006600"/>
                </a:solidFill>
                <a:latin typeface="Swiss921 BT" pitchFamily="34" charset="0"/>
              </a:rPr>
              <a:t>A PERSON OF INFLUENCE ENLARGES PEOPLE</a:t>
            </a:r>
            <a:endParaRPr lang="en-US" sz="3400" dirty="0">
              <a:solidFill>
                <a:srgbClr val="006600"/>
              </a:solidFill>
              <a:latin typeface="Swiss921 BT" pitchFamily="34" charset="0"/>
            </a:endParaRPr>
          </a:p>
        </p:txBody>
      </p:sp>
      <p:sp>
        <p:nvSpPr>
          <p:cNvPr id="3" name="Content Placeholder 2"/>
          <p:cNvSpPr>
            <a:spLocks noGrp="1"/>
          </p:cNvSpPr>
          <p:nvPr>
            <p:ph idx="1"/>
          </p:nvPr>
        </p:nvSpPr>
        <p:spPr>
          <a:xfrm>
            <a:off x="228600" y="762000"/>
            <a:ext cx="8763000" cy="5410200"/>
          </a:xfrm>
        </p:spPr>
        <p:txBody>
          <a:bodyPr>
            <a:noAutofit/>
          </a:bodyPr>
          <a:lstStyle/>
          <a:p>
            <a:pPr marL="569913" lvl="1" algn="just">
              <a:lnSpc>
                <a:spcPct val="80000"/>
              </a:lnSpc>
              <a:spcBef>
                <a:spcPts val="600"/>
              </a:spcBef>
              <a:spcAft>
                <a:spcPts val="600"/>
              </a:spcAft>
            </a:pPr>
            <a:r>
              <a:rPr lang="en-US" sz="3200" dirty="0">
                <a:latin typeface="Arial Rounded MT Bold" pitchFamily="34" charset="0"/>
              </a:rPr>
              <a:t>1 Tim 4:13-16 </a:t>
            </a:r>
          </a:p>
          <a:p>
            <a:pPr marL="911225" lvl="2" algn="just">
              <a:lnSpc>
                <a:spcPct val="80000"/>
              </a:lnSpc>
              <a:spcBef>
                <a:spcPts val="600"/>
              </a:spcBef>
              <a:spcAft>
                <a:spcPts val="600"/>
              </a:spcAft>
            </a:pPr>
            <a:r>
              <a:rPr lang="en-US" sz="3000" dirty="0">
                <a:latin typeface="Arial Rounded MT Bold" pitchFamily="34" charset="0"/>
              </a:rPr>
              <a:t>13 Till I come, give attendance to reading, to exhortation, to doctrine. </a:t>
            </a:r>
          </a:p>
          <a:p>
            <a:pPr marL="911225" lvl="2" algn="just">
              <a:lnSpc>
                <a:spcPct val="80000"/>
              </a:lnSpc>
              <a:spcBef>
                <a:spcPts val="600"/>
              </a:spcBef>
              <a:spcAft>
                <a:spcPts val="600"/>
              </a:spcAft>
            </a:pPr>
            <a:r>
              <a:rPr lang="en-US" sz="3000" dirty="0">
                <a:latin typeface="Arial Rounded MT Bold" pitchFamily="34" charset="0"/>
              </a:rPr>
              <a:t>14 Neglect not the gift that is in thee, which was given thee by prophecy, with the laying on of the hands of the presbytery. </a:t>
            </a:r>
          </a:p>
          <a:p>
            <a:pPr marL="911225" lvl="2" algn="just">
              <a:lnSpc>
                <a:spcPct val="80000"/>
              </a:lnSpc>
              <a:spcBef>
                <a:spcPts val="600"/>
              </a:spcBef>
              <a:spcAft>
                <a:spcPts val="600"/>
              </a:spcAft>
            </a:pPr>
            <a:r>
              <a:rPr lang="en-US" sz="3000" dirty="0">
                <a:latin typeface="Arial Rounded MT Bold" pitchFamily="34" charset="0"/>
              </a:rPr>
              <a:t>15 Meditate upon these things; give thyself wholly to them; that thy proﬁting may appear to all. </a:t>
            </a:r>
          </a:p>
          <a:p>
            <a:pPr marL="911225" lvl="2" algn="just">
              <a:lnSpc>
                <a:spcPct val="80000"/>
              </a:lnSpc>
              <a:spcBef>
                <a:spcPts val="600"/>
              </a:spcBef>
              <a:spcAft>
                <a:spcPts val="600"/>
              </a:spcAft>
            </a:pPr>
            <a:r>
              <a:rPr lang="en-US" sz="3000" dirty="0">
                <a:latin typeface="Arial Rounded MT Bold" pitchFamily="34" charset="0"/>
              </a:rPr>
              <a:t>16 Take heed unto thyself, and unto the doctrine; continue in them: for in doing this thou shalt both save thyself, and them that hear thee. </a:t>
            </a:r>
          </a:p>
        </p:txBody>
      </p:sp>
      <p:cxnSp>
        <p:nvCxnSpPr>
          <p:cNvPr id="8" name="Straight Connector 7"/>
          <p:cNvCxnSpPr/>
          <p:nvPr/>
        </p:nvCxnSpPr>
        <p:spPr>
          <a:xfrm>
            <a:off x="381000" y="6553200"/>
            <a:ext cx="8686800" cy="0"/>
          </a:xfrm>
          <a:prstGeom prst="line">
            <a:avLst/>
          </a:prstGeom>
          <a:ln w="31750" cmpd="thinThick">
            <a:solidFill>
              <a:srgbClr val="0000FF"/>
            </a:solidFill>
          </a:ln>
        </p:spPr>
        <p:style>
          <a:lnRef idx="2">
            <a:schemeClr val="dk1"/>
          </a:lnRef>
          <a:fillRef idx="0">
            <a:schemeClr val="dk1"/>
          </a:fillRef>
          <a:effectRef idx="1">
            <a:schemeClr val="dk1"/>
          </a:effectRef>
          <a:fontRef idx="minor">
            <a:schemeClr val="tx1"/>
          </a:fontRef>
        </p:style>
      </p:cxnSp>
      <p:sp>
        <p:nvSpPr>
          <p:cNvPr id="6" name="Footer Placeholder 3"/>
          <p:cNvSpPr>
            <a:spLocks noGrp="1"/>
          </p:cNvSpPr>
          <p:nvPr>
            <p:ph type="ftr" sz="quarter" idx="11"/>
          </p:nvPr>
        </p:nvSpPr>
        <p:spPr>
          <a:xfrm>
            <a:off x="457200" y="6477000"/>
            <a:ext cx="8458200" cy="365125"/>
          </a:xfrm>
        </p:spPr>
        <p:txBody>
          <a:bodyPr/>
          <a:lstStyle/>
          <a:p>
            <a:pPr algn="ctr"/>
            <a:r>
              <a:rPr lang="en-US" sz="1800" b="1" dirty="0" smtClean="0">
                <a:solidFill>
                  <a:srgbClr val="FF0000"/>
                </a:solidFill>
                <a:latin typeface="Century725 Cn BT" pitchFamily="18" charset="0"/>
              </a:rPr>
              <a:t>TREM CHURCH GROWTH 2020: </a:t>
            </a:r>
            <a:r>
              <a:rPr lang="en-US" sz="1800" b="1" i="1" dirty="0" smtClean="0">
                <a:solidFill>
                  <a:srgbClr val="006600"/>
                </a:solidFill>
                <a:latin typeface="Mongolian Baiti" pitchFamily="66" charset="0"/>
                <a:ea typeface="Tahoma" pitchFamily="34" charset="0"/>
                <a:cs typeface="Mongolian Baiti" pitchFamily="66" charset="0"/>
              </a:rPr>
              <a:t>A</a:t>
            </a:r>
            <a:r>
              <a:rPr lang="en-US" sz="1800" b="1" dirty="0" smtClean="0">
                <a:solidFill>
                  <a:srgbClr val="006600"/>
                </a:solidFill>
                <a:latin typeface="Mongolian Baiti" pitchFamily="66" charset="0"/>
                <a:ea typeface="Tahoma" pitchFamily="34" charset="0"/>
                <a:cs typeface="Mongolian Baiti" pitchFamily="66" charset="0"/>
              </a:rPr>
              <a:t> </a:t>
            </a:r>
            <a:r>
              <a:rPr lang="en-US" sz="1800" b="1" i="1" dirty="0" smtClean="0">
                <a:solidFill>
                  <a:srgbClr val="006600"/>
                </a:solidFill>
                <a:latin typeface="Mongolian Baiti" pitchFamily="66" charset="0"/>
                <a:ea typeface="Tahoma" pitchFamily="34" charset="0"/>
                <a:cs typeface="Mongolian Baiti" pitchFamily="66" charset="0"/>
              </a:rPr>
              <a:t>PERSON OF INFLUENCE  ENLARGES PEOPLE</a:t>
            </a:r>
            <a:endParaRPr lang="en-US" sz="1800" b="1" i="1" dirty="0">
              <a:solidFill>
                <a:srgbClr val="006600"/>
              </a:solidFill>
              <a:latin typeface="Mongolian Baiti" pitchFamily="66" charset="0"/>
              <a:ea typeface="Tahoma" pitchFamily="34" charset="0"/>
              <a:cs typeface="Mongolian Baiti" pitchFamily="66" charset="0"/>
            </a:endParaRPr>
          </a:p>
        </p:txBody>
      </p:sp>
    </p:spTree>
    <p:extLst>
      <p:ext uri="{BB962C8B-B14F-4D97-AF65-F5344CB8AC3E}">
        <p14:creationId xmlns:p14="http://schemas.microsoft.com/office/powerpoint/2010/main" val="172053176"/>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3.xml><?xml version="1.0" encoding="utf-8"?>
<a:theme xmlns:a="http://schemas.openxmlformats.org/drawingml/2006/main" name="Technic">
  <a:themeElements>
    <a:clrScheme name="Technic">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chnic">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1219</TotalTime>
  <Words>888</Words>
  <Application>Microsoft Office PowerPoint</Application>
  <PresentationFormat>On-screen Show (4:3)</PresentationFormat>
  <Paragraphs>73</Paragraphs>
  <Slides>12</Slides>
  <Notes>1</Notes>
  <HiddenSlides>0</HiddenSlides>
  <MMClips>0</MMClips>
  <ScaleCrop>false</ScaleCrop>
  <HeadingPairs>
    <vt:vector size="4" baseType="variant">
      <vt:variant>
        <vt:lpstr>Theme</vt:lpstr>
      </vt:variant>
      <vt:variant>
        <vt:i4>3</vt:i4>
      </vt:variant>
      <vt:variant>
        <vt:lpstr>Slide Titles</vt:lpstr>
      </vt:variant>
      <vt:variant>
        <vt:i4>12</vt:i4>
      </vt:variant>
    </vt:vector>
  </HeadingPairs>
  <TitlesOfParts>
    <vt:vector size="15" baseType="lpstr">
      <vt:lpstr>Office Theme</vt:lpstr>
      <vt:lpstr>Urban</vt:lpstr>
      <vt:lpstr>Technic</vt:lpstr>
      <vt:lpstr>TREM LEADERSHIP MONTH 5</vt:lpstr>
      <vt:lpstr>A PERSON OF INFLUENCE ENLARGES PEOPLE</vt:lpstr>
      <vt:lpstr>A PERSON OF INFLUENCE ENLARGES PEOPLE</vt:lpstr>
      <vt:lpstr>A PERSON OF INFLUENCE ENLARGES PEOPLE</vt:lpstr>
      <vt:lpstr>A PERSON OF INFLUENCE ENLARGES PEOPLE</vt:lpstr>
      <vt:lpstr>A PERSON OF INFLUENCE ENLARGES PEOPLE</vt:lpstr>
      <vt:lpstr>A PERSON OF INFLUENCE ENLARGES PEOPLE</vt:lpstr>
      <vt:lpstr>A PERSON OF INFLUENCE ENLARGES PEOPLE</vt:lpstr>
      <vt:lpstr>A PERSON OF INFLUENCE ENLARGES PEOPLE</vt:lpstr>
      <vt:lpstr>A PERSON OF INFLUENCE ENLARGES PEOPLE</vt:lpstr>
      <vt:lpstr>A PERSON OF INFLUENCE ENLARGES PEOPLE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INTERGRITY</dc:title>
  <dc:creator>Windows User</dc:creator>
  <cp:lastModifiedBy>TREM UYO MEDIA-AUDIO</cp:lastModifiedBy>
  <cp:revision>52</cp:revision>
  <dcterms:created xsi:type="dcterms:W3CDTF">2020-01-31T22:12:31Z</dcterms:created>
  <dcterms:modified xsi:type="dcterms:W3CDTF">2020-02-16T09:55:38Z</dcterms:modified>
</cp:coreProperties>
</file>