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 id="2147483756" r:id="rId3"/>
  </p:sldMasterIdLst>
  <p:notesMasterIdLst>
    <p:notesMasterId r:id="rId12"/>
  </p:notesMasterIdLst>
  <p:sldIdLst>
    <p:sldId id="256" r:id="rId4"/>
    <p:sldId id="265" r:id="rId5"/>
    <p:sldId id="302" r:id="rId6"/>
    <p:sldId id="303" r:id="rId7"/>
    <p:sldId id="304" r:id="rId8"/>
    <p:sldId id="305" r:id="rId9"/>
    <p:sldId id="306" r:id="rId10"/>
    <p:sldId id="28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512373"/>
    <a:srgbClr val="7815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881275-CCC4-4186-9EEC-544B9EFA9B9A}" type="datetimeFigureOut">
              <a:rPr lang="en-US" smtClean="0"/>
              <a:t>09-Feb-20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6AD8E-E7E1-4F11-B305-3FBA7607212F}" type="slidenum">
              <a:rPr lang="en-US" smtClean="0"/>
              <a:t>‹#›</a:t>
            </a:fld>
            <a:endParaRPr lang="en-US"/>
          </a:p>
        </p:txBody>
      </p:sp>
    </p:spTree>
    <p:extLst>
      <p:ext uri="{BB962C8B-B14F-4D97-AF65-F5344CB8AC3E}">
        <p14:creationId xmlns:p14="http://schemas.microsoft.com/office/powerpoint/2010/main" val="803343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96AD8E-E7E1-4F11-B305-3FBA7607212F}" type="slidenum">
              <a:rPr lang="en-US" smtClean="0"/>
              <a:t>1</a:t>
            </a:fld>
            <a:endParaRPr lang="en-US"/>
          </a:p>
        </p:txBody>
      </p:sp>
    </p:spTree>
    <p:extLst>
      <p:ext uri="{BB962C8B-B14F-4D97-AF65-F5344CB8AC3E}">
        <p14:creationId xmlns:p14="http://schemas.microsoft.com/office/powerpoint/2010/main" val="3414715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FB7816-5210-4EA7-8994-122717D6FFAB}"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25732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EC342D-8FA2-4885-B413-D31CF15FB547}"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953407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C8AB3-A630-44A8-95B7-49FCF9D511E2}"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1615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6FB7816-5210-4EA7-8994-122717D6FFAB}" type="datetime1">
              <a:rPr lang="en-US" smtClean="0"/>
              <a:t>09-Feb-20</a:t>
            </a:fld>
            <a:endParaRPr lang="en-US"/>
          </a:p>
        </p:txBody>
      </p:sp>
      <p:sp>
        <p:nvSpPr>
          <p:cNvPr id="17" name="Footer Placeholder 16"/>
          <p:cNvSpPr>
            <a:spLocks noGrp="1"/>
          </p:cNvSpPr>
          <p:nvPr>
            <p:ph type="ftr" sz="quarter" idx="11"/>
          </p:nvPr>
        </p:nvSpPr>
        <p:spPr/>
        <p:txBody>
          <a:bodyPr/>
          <a:lstStyle/>
          <a:p>
            <a:r>
              <a:rPr lang="en-US" smtClean="0"/>
              <a:t>TREM CHURCH GROWTH2020: THE PORTRAIT OF A PERSON INFLUENCE</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D715250-561D-4F53-832E-A20DA87BACF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9A5FB69-8396-4FAD-B316-FA11C6FB0379}"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09-Feb-20</a:t>
            </a:fld>
            <a:endParaRPr lang="en-US"/>
          </a:p>
        </p:txBody>
      </p:sp>
      <p:sp>
        <p:nvSpPr>
          <p:cNvPr id="5" name="Footer Placeholder 4"/>
          <p:cNvSpPr>
            <a:spLocks noGrp="1"/>
          </p:cNvSpPr>
          <p:nvPr>
            <p:ph type="ftr" sz="quarter" idx="11"/>
          </p:nvPr>
        </p:nvSpPr>
        <p:spPr>
          <a:xfrm>
            <a:off x="800100" y="6172200"/>
            <a:ext cx="4000500" cy="457200"/>
          </a:xfrm>
        </p:spPr>
        <p:txBody>
          <a:bodyPr/>
          <a:lstStyle/>
          <a:p>
            <a:r>
              <a:rPr lang="en-US" smtClean="0"/>
              <a:t>TREM CHURCH GROWTH2020: THE PORTRAIT OF A PERSON INFLUENCE</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D715250-561D-4F53-832E-A20DA87BAC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B8EC3C6-954B-45E4-8C77-379341615CC6}" type="datetime1">
              <a:rPr lang="en-US" smtClean="0"/>
              <a:t>09-Feb-20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ACF8AB0-A725-46E3-ADAD-BC6C2D7E1897}" type="datetime1">
              <a:rPr lang="en-US" smtClean="0"/>
              <a:t>09-Feb-20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1B1C83-2AF4-4E0B-999F-531AE272B5FC}" type="datetime1">
              <a:rPr lang="en-US" smtClean="0"/>
              <a:t>09-Feb-20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09-Feb-20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6017ED-4FC7-4DDA-8889-59543BD8D64A}" type="datetime1">
              <a:rPr lang="en-US" smtClean="0"/>
              <a:t>09-Feb-20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5FB69-8396-4FAD-B316-FA11C6FB0379}"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105615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09-Feb-20</a:t>
            </a:fld>
            <a:endParaRPr lang="en-US"/>
          </a:p>
        </p:txBody>
      </p:sp>
      <p:sp>
        <p:nvSpPr>
          <p:cNvPr id="6" name="Footer Placeholder 5"/>
          <p:cNvSpPr>
            <a:spLocks noGrp="1"/>
          </p:cNvSpPr>
          <p:nvPr>
            <p:ph type="ftr" sz="quarter" idx="11"/>
          </p:nvPr>
        </p:nvSpPr>
        <p:spPr>
          <a:xfrm>
            <a:off x="914400" y="6172200"/>
            <a:ext cx="3886200" cy="457200"/>
          </a:xfrm>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D715250-561D-4F53-832E-A20DA87BACF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EC342D-8FA2-4885-B413-D31CF15FB547}"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C8AB3-A630-44A8-95B7-49FCF9D511E2}"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6FB7816-5210-4EA7-8994-122717D6FFAB}" type="datetime1">
              <a:rPr lang="en-US" smtClean="0"/>
              <a:t>09-Feb-20</a:t>
            </a:fld>
            <a:endParaRPr lang="en-US"/>
          </a:p>
        </p:txBody>
      </p:sp>
      <p:sp>
        <p:nvSpPr>
          <p:cNvPr id="19" name="Footer Placeholder 18"/>
          <p:cNvSpPr>
            <a:spLocks noGrp="1"/>
          </p:cNvSpPr>
          <p:nvPr>
            <p:ph type="ftr" sz="quarter" idx="11"/>
          </p:nvPr>
        </p:nvSpPr>
        <p:spPr/>
        <p:txBody>
          <a:bodyPr/>
          <a:lstStyle/>
          <a:p>
            <a:r>
              <a:rPr lang="en-US" smtClean="0"/>
              <a:t>TREM CHURCH GROWTH2020: THE PORTRAIT OF A PERSON INFLUENCE</a:t>
            </a:r>
            <a:endParaRPr lang="en-US"/>
          </a:p>
        </p:txBody>
      </p:sp>
      <p:sp>
        <p:nvSpPr>
          <p:cNvPr id="27" name="Slide Number Placeholder 26"/>
          <p:cNvSpPr>
            <a:spLocks noGrp="1"/>
          </p:cNvSpPr>
          <p:nvPr>
            <p:ph type="sldNum" sz="quarter" idx="12"/>
          </p:nvPr>
        </p:nvSpPr>
        <p:spPr/>
        <p:txBody>
          <a:bodyPr/>
          <a:lstStyle/>
          <a:p>
            <a:fld id="{1D715250-561D-4F53-832E-A20DA87BACF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A5FB69-8396-4FAD-B316-FA11C6FB0379}"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8EC3C6-954B-45E4-8C77-379341615CC6}" type="datetime1">
              <a:rPr lang="en-US" smtClean="0"/>
              <a:t>09-Feb-20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ACF8AB0-A725-46E3-ADAD-BC6C2D7E1897}" type="datetime1">
              <a:rPr lang="en-US" smtClean="0"/>
              <a:t>09-Feb-20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B1B1C83-2AF4-4E0B-999F-531AE272B5FC}" type="datetime1">
              <a:rPr lang="en-US" smtClean="0"/>
              <a:t>09-Feb-20</a:t>
            </a:fld>
            <a:endParaRPr lang="en-US"/>
          </a:p>
        </p:txBody>
      </p:sp>
      <p:sp>
        <p:nvSpPr>
          <p:cNvPr id="8" name="Slide Number Placeholder 7"/>
          <p:cNvSpPr>
            <a:spLocks noGrp="1"/>
          </p:cNvSpPr>
          <p:nvPr>
            <p:ph type="sldNum" sz="quarter" idx="11"/>
          </p:nvPr>
        </p:nvSpPr>
        <p:spPr/>
        <p:txBody>
          <a:bodyPr/>
          <a:lstStyle/>
          <a:p>
            <a:fld id="{1D715250-561D-4F53-832E-A20DA87BACF3}" type="slidenum">
              <a:rPr lang="en-US" smtClean="0"/>
              <a:t>‹#›</a:t>
            </a:fld>
            <a:endParaRPr lang="en-US"/>
          </a:p>
        </p:txBody>
      </p:sp>
      <p:sp>
        <p:nvSpPr>
          <p:cNvPr id="9" name="Footer Placeholder 8"/>
          <p:cNvSpPr>
            <a:spLocks noGrp="1"/>
          </p:cNvSpPr>
          <p:nvPr>
            <p:ph type="ftr" sz="quarter" idx="12"/>
          </p:nvPr>
        </p:nvSpPr>
        <p:spPr/>
        <p:txBody>
          <a:bodyPr/>
          <a:lstStyle/>
          <a:p>
            <a:r>
              <a:rPr lang="en-US" smtClean="0"/>
              <a:t>TREM CHURCH GROWTH2020: THE PORTRAIT OF A PERSON INFLUENCE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09-Feb-20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672601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6017ED-4FC7-4DDA-8889-59543BD8D64A}" type="datetime1">
              <a:rPr lang="en-US" smtClean="0"/>
              <a:t>09-Feb-20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1D715250-561D-4F53-832E-A20DA87BACF3}"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A9E958C-5506-4A4F-A39F-4506687A1734}" type="datetime1">
              <a:rPr lang="en-US" smtClean="0"/>
              <a:t>09-Feb-20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EC342D-8FA2-4885-B413-D31CF15FB547}"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C8AB3-A630-44A8-95B7-49FCF9D511E2}" type="datetime1">
              <a:rPr lang="en-US" smtClean="0"/>
              <a:t>09-Feb-20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8EC3C6-954B-45E4-8C77-379341615CC6}" type="datetime1">
              <a:rPr lang="en-US" smtClean="0"/>
              <a:t>09-Feb-20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94015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CF8AB0-A725-46E3-ADAD-BC6C2D7E1897}" type="datetime1">
              <a:rPr lang="en-US" smtClean="0"/>
              <a:t>09-Feb-20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105292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B1C83-2AF4-4E0B-999F-531AE272B5FC}" type="datetime1">
              <a:rPr lang="en-US" smtClean="0"/>
              <a:t>09-Feb-20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83414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09-Feb-20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32845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017ED-4FC7-4DDA-8889-59543BD8D64A}" type="datetime1">
              <a:rPr lang="en-US" smtClean="0"/>
              <a:t>09-Feb-20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76504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09-Feb-20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6946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BA561-46E3-4847-A67B-4937483DAAA0}" type="datetime1">
              <a:rPr lang="en-US" smtClean="0"/>
              <a:t>09-Feb-20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TREM CHURCH GROWTH2020: THE PORTRAIT OF A PERSON INFLUENCE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5250-561D-4F53-832E-A20DA87BACF3}" type="slidenum">
              <a:rPr lang="en-US" smtClean="0"/>
              <a:t>‹#›</a:t>
            </a:fld>
            <a:endParaRPr lang="en-US"/>
          </a:p>
        </p:txBody>
      </p:sp>
    </p:spTree>
    <p:extLst>
      <p:ext uri="{BB962C8B-B14F-4D97-AF65-F5344CB8AC3E}">
        <p14:creationId xmlns:p14="http://schemas.microsoft.com/office/powerpoint/2010/main" val="238664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A3BA561-46E3-4847-A67B-4937483DAAA0}" type="datetime1">
              <a:rPr lang="en-US" smtClean="0"/>
              <a:t>09-Feb-20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TREM CHURCH GROWTH2020: THE PORTRAIT OF A PERSON INFLUENCE</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D715250-561D-4F53-832E-A20DA87BACF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A3BA561-46E3-4847-A67B-4937483DAAA0}" type="datetime1">
              <a:rPr lang="en-US" smtClean="0"/>
              <a:t>09-Feb-20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smtClean="0"/>
              <a:t>TREM CHURCH GROWTH2020: THE PORTRAIT OF A PERSON INFLUENCE</a:t>
            </a:r>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D715250-561D-4F53-832E-A20DA87BACF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030A0"/>
                </a:solidFill>
                <a:latin typeface="Mongolian Baiti" pitchFamily="66" charset="0"/>
                <a:ea typeface="Tahoma" pitchFamily="34" charset="0"/>
                <a:cs typeface="Mongolian Baiti" pitchFamily="66" charset="0"/>
              </a:rPr>
              <a:t>A</a:t>
            </a:r>
            <a:r>
              <a:rPr lang="en-US" sz="1800" b="1" dirty="0" smtClean="0">
                <a:solidFill>
                  <a:srgbClr val="7030A0"/>
                </a:solidFill>
                <a:latin typeface="Mongolian Baiti" pitchFamily="66" charset="0"/>
                <a:ea typeface="Tahoma" pitchFamily="34" charset="0"/>
                <a:cs typeface="Mongolian Baiti" pitchFamily="66" charset="0"/>
              </a:rPr>
              <a:t> </a:t>
            </a:r>
            <a:r>
              <a:rPr lang="en-US" sz="1800" b="1" i="1" dirty="0" smtClean="0">
                <a:solidFill>
                  <a:srgbClr val="7030A0"/>
                </a:solidFill>
                <a:latin typeface="Mongolian Baiti" pitchFamily="66" charset="0"/>
                <a:ea typeface="Tahoma" pitchFamily="34" charset="0"/>
                <a:cs typeface="Mongolian Baiti" pitchFamily="66" charset="0"/>
              </a:rPr>
              <a:t>PERSON OF INFLUENCE  </a:t>
            </a:r>
            <a:r>
              <a:rPr lang="en-US" sz="1800" b="1" i="1" dirty="0" smtClean="0">
                <a:solidFill>
                  <a:srgbClr val="7030A0"/>
                </a:solidFill>
                <a:latin typeface="Mongolian Baiti" pitchFamily="66" charset="0"/>
                <a:ea typeface="Tahoma" pitchFamily="34" charset="0"/>
                <a:cs typeface="Mongolian Baiti" pitchFamily="66" charset="0"/>
              </a:rPr>
              <a:t>LISTENS TO PEOPLE</a:t>
            </a:r>
            <a:endParaRPr lang="en-US" sz="1800" b="1" i="1" dirty="0">
              <a:solidFill>
                <a:srgbClr val="7030A0"/>
              </a:solidFill>
              <a:latin typeface="Mongolian Baiti" pitchFamily="66" charset="0"/>
              <a:ea typeface="Tahoma" pitchFamily="34" charset="0"/>
              <a:cs typeface="Mongolian Baiti" pitchFamily="66" charset="0"/>
            </a:endParaRPr>
          </a:p>
        </p:txBody>
      </p:sp>
      <p:sp>
        <p:nvSpPr>
          <p:cNvPr id="2" name="Title 1"/>
          <p:cNvSpPr>
            <a:spLocks noGrp="1"/>
          </p:cNvSpPr>
          <p:nvPr>
            <p:ph type="ctrTitle"/>
          </p:nvPr>
        </p:nvSpPr>
        <p:spPr>
          <a:xfrm>
            <a:off x="838200" y="685800"/>
            <a:ext cx="7596739" cy="631825"/>
          </a:xfrm>
        </p:spPr>
        <p:txBody>
          <a:bodyPr>
            <a:noAutofit/>
          </a:bodyPr>
          <a:lstStyle/>
          <a:p>
            <a:pPr algn="ctr"/>
            <a:r>
              <a:rPr lang="en-US" sz="3600" dirty="0" smtClean="0">
                <a:solidFill>
                  <a:srgbClr val="FF0000"/>
                </a:solidFill>
                <a:latin typeface="Arial Black" pitchFamily="34" charset="0"/>
              </a:rPr>
              <a:t>TREM LEADERSHIP MONTH 5</a:t>
            </a:r>
            <a:endParaRPr lang="en-US" sz="3600" dirty="0">
              <a:solidFill>
                <a:srgbClr val="FF0000"/>
              </a:solidFill>
              <a:latin typeface="Arial Black" pitchFamily="34" charset="0"/>
            </a:endParaRPr>
          </a:p>
        </p:txBody>
      </p:sp>
      <p:sp>
        <p:nvSpPr>
          <p:cNvPr id="7" name="Title 1"/>
          <p:cNvSpPr txBox="1">
            <a:spLocks/>
          </p:cNvSpPr>
          <p:nvPr/>
        </p:nvSpPr>
        <p:spPr>
          <a:xfrm>
            <a:off x="917996" y="1600200"/>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solidFill>
                  <a:schemeClr val="bg1"/>
                </a:solidFill>
                <a:latin typeface="Algerian" pitchFamily="82" charset="0"/>
              </a:rPr>
              <a:t>THE PORTRAIT OF A PERSON INFLUENCE </a:t>
            </a:r>
          </a:p>
        </p:txBody>
      </p:sp>
      <p:sp>
        <p:nvSpPr>
          <p:cNvPr id="5" name="Title 1"/>
          <p:cNvSpPr txBox="1">
            <a:spLocks/>
          </p:cNvSpPr>
          <p:nvPr/>
        </p:nvSpPr>
        <p:spPr>
          <a:xfrm>
            <a:off x="914400" y="4016375"/>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solidFill>
                  <a:srgbClr val="7030A0"/>
                </a:solidFill>
                <a:latin typeface="Swiss921 BT" pitchFamily="34" charset="0"/>
              </a:rPr>
              <a:t>A PERSON OF INFLUENCE LISTENS TO PEOPLE</a:t>
            </a:r>
            <a:endParaRPr lang="en-US" sz="5400" b="1" dirty="0">
              <a:solidFill>
                <a:srgbClr val="7030A0"/>
              </a:solidFill>
              <a:latin typeface="Swiss921 BT" pitchFamily="34" charset="0"/>
            </a:endParaRPr>
          </a:p>
        </p:txBody>
      </p:sp>
    </p:spTree>
    <p:extLst>
      <p:ext uri="{BB962C8B-B14F-4D97-AF65-F5344CB8AC3E}">
        <p14:creationId xmlns:p14="http://schemas.microsoft.com/office/powerpoint/2010/main" val="1861797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762000"/>
          </a:xfrm>
        </p:spPr>
        <p:txBody>
          <a:bodyPr>
            <a:noAutofit/>
          </a:bodyPr>
          <a:lstStyle/>
          <a:p>
            <a:pPr>
              <a:lnSpc>
                <a:spcPct val="80000"/>
              </a:lnSpc>
            </a:pPr>
            <a:r>
              <a:rPr lang="en-US" sz="3400" b="1" dirty="0" smtClean="0">
                <a:solidFill>
                  <a:srgbClr val="512373"/>
                </a:solidFill>
                <a:latin typeface="Swiss921 BT" pitchFamily="34" charset="0"/>
              </a:rPr>
              <a:t>A PERSON OF INFLUENCE </a:t>
            </a:r>
            <a:r>
              <a:rPr lang="en-US" sz="3400" b="1" dirty="0" smtClean="0">
                <a:solidFill>
                  <a:srgbClr val="512373"/>
                </a:solidFill>
                <a:latin typeface="Swiss921 BT" pitchFamily="34" charset="0"/>
              </a:rPr>
              <a:t>LISTENS TO PEOPLE</a:t>
            </a:r>
            <a:endParaRPr lang="en-US" sz="3400" dirty="0">
              <a:solidFill>
                <a:srgbClr val="512373"/>
              </a:solidFill>
              <a:latin typeface="Swiss921 BT" pitchFamily="34" charset="0"/>
            </a:endParaRPr>
          </a:p>
        </p:txBody>
      </p:sp>
      <p:sp>
        <p:nvSpPr>
          <p:cNvPr id="3" name="Content Placeholder 2"/>
          <p:cNvSpPr>
            <a:spLocks noGrp="1"/>
          </p:cNvSpPr>
          <p:nvPr>
            <p:ph idx="1"/>
          </p:nvPr>
        </p:nvSpPr>
        <p:spPr>
          <a:xfrm>
            <a:off x="228600" y="838200"/>
            <a:ext cx="8610600" cy="5334000"/>
          </a:xfrm>
        </p:spPr>
        <p:txBody>
          <a:bodyPr>
            <a:noAutofit/>
          </a:bodyPr>
          <a:lstStyle/>
          <a:p>
            <a:pPr lvl="0" algn="just">
              <a:lnSpc>
                <a:spcPct val="80000"/>
              </a:lnSpc>
              <a:spcBef>
                <a:spcPts val="600"/>
              </a:spcBef>
              <a:spcAft>
                <a:spcPts val="600"/>
              </a:spcAft>
            </a:pPr>
            <a:r>
              <a:rPr lang="en-US" sz="2800" i="1" dirty="0">
                <a:latin typeface="Arial Rounded MT Bold" pitchFamily="34" charset="0"/>
              </a:rPr>
              <a:t> </a:t>
            </a:r>
            <a:r>
              <a:rPr lang="en-US" sz="3000" i="1" dirty="0">
                <a:latin typeface="Arial Rounded MT Bold" pitchFamily="34" charset="0"/>
              </a:rPr>
              <a:t>Again Jessica </a:t>
            </a:r>
            <a:r>
              <a:rPr lang="en-US" sz="3000" i="1" dirty="0" err="1">
                <a:latin typeface="Arial Rounded MT Bold" pitchFamily="34" charset="0"/>
              </a:rPr>
              <a:t>Jackley</a:t>
            </a:r>
            <a:r>
              <a:rPr lang="en-US" sz="3000" i="1" dirty="0">
                <a:latin typeface="Arial Rounded MT Bold" pitchFamily="34" charset="0"/>
              </a:rPr>
              <a:t>: </a:t>
            </a:r>
          </a:p>
          <a:p>
            <a:pPr lvl="0" algn="just">
              <a:lnSpc>
                <a:spcPct val="80000"/>
              </a:lnSpc>
              <a:spcBef>
                <a:spcPts val="600"/>
              </a:spcBef>
              <a:spcAft>
                <a:spcPts val="600"/>
              </a:spcAft>
            </a:pPr>
            <a:r>
              <a:rPr lang="en-US" sz="3000" i="1" dirty="0" smtClean="0">
                <a:latin typeface="Arial Rounded MT Bold" pitchFamily="34" charset="0"/>
              </a:rPr>
              <a:t>For </a:t>
            </a:r>
            <a:r>
              <a:rPr lang="en-US" sz="3000" i="1" dirty="0">
                <a:latin typeface="Arial Rounded MT Bold" pitchFamily="34" charset="0"/>
              </a:rPr>
              <a:t>me, the best way to be inspired is to stop and to listen to someone else's story. Whenever I do that, guaranteed, I am inspired. I believe more and more every time I listen in that person's potential to do great things in the world and in my own potential to maybe help. Believing in each other, really being sure when the chips are down that each one of us can do amazing things in the world, that is what can make our stories into love stories and our collective story into one that continually perpetuates hope and good things for all of us.</a:t>
            </a:r>
            <a:endParaRPr lang="en-US" sz="30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81597"/>
                </a:solidFill>
                <a:latin typeface="Mongolian Baiti" pitchFamily="66" charset="0"/>
                <a:ea typeface="Tahoma" pitchFamily="34" charset="0"/>
                <a:cs typeface="Mongolian Baiti" pitchFamily="66" charset="0"/>
              </a:rPr>
              <a:t>A</a:t>
            </a:r>
            <a:r>
              <a:rPr lang="en-US" sz="1800" b="1" dirty="0" smtClean="0">
                <a:solidFill>
                  <a:srgbClr val="781597"/>
                </a:solidFill>
                <a:latin typeface="Mongolian Baiti" pitchFamily="66" charset="0"/>
                <a:ea typeface="Tahoma" pitchFamily="34" charset="0"/>
                <a:cs typeface="Mongolian Baiti" pitchFamily="66" charset="0"/>
              </a:rPr>
              <a:t> </a:t>
            </a:r>
            <a:r>
              <a:rPr lang="en-US" sz="1800" b="1" i="1" dirty="0" smtClean="0">
                <a:solidFill>
                  <a:srgbClr val="781597"/>
                </a:solidFill>
                <a:latin typeface="Mongolian Baiti" pitchFamily="66" charset="0"/>
                <a:ea typeface="Tahoma" pitchFamily="34" charset="0"/>
                <a:cs typeface="Mongolian Baiti" pitchFamily="66" charset="0"/>
              </a:rPr>
              <a:t>PERSON OF INFLUENCE  </a:t>
            </a:r>
            <a:r>
              <a:rPr lang="en-US" sz="1800" b="1" i="1" dirty="0" smtClean="0">
                <a:solidFill>
                  <a:srgbClr val="781597"/>
                </a:solidFill>
                <a:latin typeface="Mongolian Baiti" pitchFamily="66" charset="0"/>
                <a:ea typeface="Tahoma" pitchFamily="34" charset="0"/>
                <a:cs typeface="Mongolian Baiti" pitchFamily="66" charset="0"/>
              </a:rPr>
              <a:t>LISTENS TO PEOPLE</a:t>
            </a:r>
            <a:endParaRPr lang="en-US" sz="1800" b="1" i="1" dirty="0">
              <a:solidFill>
                <a:srgbClr val="781597"/>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84630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762000"/>
          </a:xfrm>
        </p:spPr>
        <p:txBody>
          <a:bodyPr>
            <a:noAutofit/>
          </a:bodyPr>
          <a:lstStyle/>
          <a:p>
            <a:pPr>
              <a:lnSpc>
                <a:spcPct val="80000"/>
              </a:lnSpc>
            </a:pPr>
            <a:r>
              <a:rPr lang="en-US" sz="3400" b="1" dirty="0" smtClean="0">
                <a:solidFill>
                  <a:srgbClr val="512373"/>
                </a:solidFill>
                <a:latin typeface="Swiss921 BT" pitchFamily="34" charset="0"/>
              </a:rPr>
              <a:t>A PERSON OF INFLUENCE </a:t>
            </a:r>
            <a:r>
              <a:rPr lang="en-US" sz="3400" b="1" dirty="0" smtClean="0">
                <a:solidFill>
                  <a:srgbClr val="512373"/>
                </a:solidFill>
                <a:latin typeface="Swiss921 BT" pitchFamily="34" charset="0"/>
              </a:rPr>
              <a:t>LISTENS TO PEOPLE</a:t>
            </a:r>
            <a:endParaRPr lang="en-US" sz="3400" dirty="0">
              <a:solidFill>
                <a:srgbClr val="512373"/>
              </a:solidFill>
              <a:latin typeface="Swiss921 BT" pitchFamily="34" charset="0"/>
            </a:endParaRPr>
          </a:p>
        </p:txBody>
      </p:sp>
      <p:sp>
        <p:nvSpPr>
          <p:cNvPr id="3" name="Content Placeholder 2"/>
          <p:cNvSpPr>
            <a:spLocks noGrp="1"/>
          </p:cNvSpPr>
          <p:nvPr>
            <p:ph idx="1"/>
          </p:nvPr>
        </p:nvSpPr>
        <p:spPr>
          <a:xfrm>
            <a:off x="228600" y="838200"/>
            <a:ext cx="8610600" cy="5638800"/>
          </a:xfrm>
        </p:spPr>
        <p:txBody>
          <a:bodyPr>
            <a:noAutofit/>
          </a:bodyPr>
          <a:lstStyle/>
          <a:p>
            <a:pPr lvl="0" algn="just">
              <a:lnSpc>
                <a:spcPct val="80000"/>
              </a:lnSpc>
              <a:spcBef>
                <a:spcPts val="600"/>
              </a:spcBef>
              <a:spcAft>
                <a:spcPts val="600"/>
              </a:spcAft>
            </a:pPr>
            <a:r>
              <a:rPr lang="en-US" sz="4000" dirty="0" smtClean="0">
                <a:latin typeface="Arial Rounded MT Bold" pitchFamily="34" charset="0"/>
              </a:rPr>
              <a:t>LISTEN: </a:t>
            </a:r>
          </a:p>
          <a:p>
            <a:pPr lvl="1" algn="just">
              <a:lnSpc>
                <a:spcPct val="80000"/>
              </a:lnSpc>
              <a:spcBef>
                <a:spcPts val="600"/>
              </a:spcBef>
              <a:spcAft>
                <a:spcPts val="600"/>
              </a:spcAft>
            </a:pPr>
            <a:r>
              <a:rPr lang="en-US" sz="3600" dirty="0" smtClean="0">
                <a:latin typeface="Arial Rounded MT Bold" pitchFamily="34" charset="0"/>
              </a:rPr>
              <a:t>Give </a:t>
            </a:r>
            <a:r>
              <a:rPr lang="en-US" sz="3600" dirty="0">
                <a:latin typeface="Arial Rounded MT Bold" pitchFamily="34" charset="0"/>
              </a:rPr>
              <a:t>one's attention to a sound. </a:t>
            </a:r>
          </a:p>
          <a:p>
            <a:pPr lvl="1" algn="just">
              <a:lnSpc>
                <a:spcPct val="80000"/>
              </a:lnSpc>
              <a:spcBef>
                <a:spcPts val="600"/>
              </a:spcBef>
              <a:spcAft>
                <a:spcPts val="600"/>
              </a:spcAft>
            </a:pPr>
            <a:r>
              <a:rPr lang="en-US" sz="3600" dirty="0" smtClean="0">
                <a:latin typeface="Arial Rounded MT Bold" pitchFamily="34" charset="0"/>
              </a:rPr>
              <a:t>Take </a:t>
            </a:r>
            <a:r>
              <a:rPr lang="en-US" sz="3600" dirty="0">
                <a:latin typeface="Arial Rounded MT Bold" pitchFamily="34" charset="0"/>
              </a:rPr>
              <a:t>notice of and act on what someone says. </a:t>
            </a:r>
          </a:p>
          <a:p>
            <a:pPr lvl="1" algn="just">
              <a:lnSpc>
                <a:spcPct val="80000"/>
              </a:lnSpc>
              <a:spcBef>
                <a:spcPts val="600"/>
              </a:spcBef>
              <a:spcAft>
                <a:spcPts val="600"/>
              </a:spcAft>
            </a:pPr>
            <a:r>
              <a:rPr lang="en-US" sz="3600" dirty="0" smtClean="0">
                <a:latin typeface="Arial Rounded MT Bold" pitchFamily="34" charset="0"/>
              </a:rPr>
              <a:t>Respond </a:t>
            </a:r>
            <a:r>
              <a:rPr lang="en-US" sz="3600" dirty="0">
                <a:latin typeface="Arial Rounded MT Bold" pitchFamily="34" charset="0"/>
              </a:rPr>
              <a:t>to advice or a request. </a:t>
            </a:r>
          </a:p>
          <a:p>
            <a:pPr lvl="1" algn="just">
              <a:lnSpc>
                <a:spcPct val="80000"/>
              </a:lnSpc>
              <a:spcBef>
                <a:spcPts val="600"/>
              </a:spcBef>
              <a:spcAft>
                <a:spcPts val="600"/>
              </a:spcAft>
            </a:pPr>
            <a:r>
              <a:rPr lang="en-US" sz="3600" dirty="0" smtClean="0">
                <a:latin typeface="Arial Rounded MT Bold" pitchFamily="34" charset="0"/>
              </a:rPr>
              <a:t>Make </a:t>
            </a:r>
            <a:r>
              <a:rPr lang="en-US" sz="3600" dirty="0">
                <a:latin typeface="Arial Rounded MT Bold" pitchFamily="34" charset="0"/>
              </a:rPr>
              <a:t>an effort to hear something; be alert and ready to hear something. </a:t>
            </a:r>
          </a:p>
          <a:p>
            <a:pPr lvl="1" algn="just">
              <a:lnSpc>
                <a:spcPct val="80000"/>
              </a:lnSpc>
              <a:spcBef>
                <a:spcPts val="600"/>
              </a:spcBef>
              <a:spcAft>
                <a:spcPts val="600"/>
              </a:spcAft>
            </a:pPr>
            <a:r>
              <a:rPr lang="en-US" sz="3600" dirty="0" smtClean="0">
                <a:latin typeface="Arial Rounded MT Bold" pitchFamily="34" charset="0"/>
              </a:rPr>
              <a:t>Who </a:t>
            </a:r>
            <a:r>
              <a:rPr lang="en-US" sz="3600" dirty="0">
                <a:latin typeface="Arial Rounded MT Bold" pitchFamily="34" charset="0"/>
              </a:rPr>
              <a:t>can give us an example of a leader in Bible who did not listen?</a:t>
            </a:r>
            <a:endParaRPr lang="en-US" sz="3600"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81597"/>
                </a:solidFill>
                <a:latin typeface="Mongolian Baiti" pitchFamily="66" charset="0"/>
                <a:ea typeface="Tahoma" pitchFamily="34" charset="0"/>
                <a:cs typeface="Mongolian Baiti" pitchFamily="66" charset="0"/>
              </a:rPr>
              <a:t>A</a:t>
            </a:r>
            <a:r>
              <a:rPr lang="en-US" sz="1800" b="1" dirty="0" smtClean="0">
                <a:solidFill>
                  <a:srgbClr val="781597"/>
                </a:solidFill>
                <a:latin typeface="Mongolian Baiti" pitchFamily="66" charset="0"/>
                <a:ea typeface="Tahoma" pitchFamily="34" charset="0"/>
                <a:cs typeface="Mongolian Baiti" pitchFamily="66" charset="0"/>
              </a:rPr>
              <a:t> </a:t>
            </a:r>
            <a:r>
              <a:rPr lang="en-US" sz="1800" b="1" i="1" dirty="0" smtClean="0">
                <a:solidFill>
                  <a:srgbClr val="781597"/>
                </a:solidFill>
                <a:latin typeface="Mongolian Baiti" pitchFamily="66" charset="0"/>
                <a:ea typeface="Tahoma" pitchFamily="34" charset="0"/>
                <a:cs typeface="Mongolian Baiti" pitchFamily="66" charset="0"/>
              </a:rPr>
              <a:t>PERSON OF INFLUENCE  </a:t>
            </a:r>
            <a:r>
              <a:rPr lang="en-US" sz="1800" b="1" i="1" dirty="0" smtClean="0">
                <a:solidFill>
                  <a:srgbClr val="781597"/>
                </a:solidFill>
                <a:latin typeface="Mongolian Baiti" pitchFamily="66" charset="0"/>
                <a:ea typeface="Tahoma" pitchFamily="34" charset="0"/>
                <a:cs typeface="Mongolian Baiti" pitchFamily="66" charset="0"/>
              </a:rPr>
              <a:t>LISTENS TO PEOPLE</a:t>
            </a:r>
            <a:endParaRPr lang="en-US" sz="1800" b="1" i="1" dirty="0">
              <a:solidFill>
                <a:srgbClr val="781597"/>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3933475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762000"/>
          </a:xfrm>
        </p:spPr>
        <p:txBody>
          <a:bodyPr>
            <a:noAutofit/>
          </a:bodyPr>
          <a:lstStyle/>
          <a:p>
            <a:pPr>
              <a:lnSpc>
                <a:spcPct val="80000"/>
              </a:lnSpc>
            </a:pPr>
            <a:r>
              <a:rPr lang="en-US" sz="3400" b="1" dirty="0" smtClean="0">
                <a:solidFill>
                  <a:srgbClr val="512373"/>
                </a:solidFill>
                <a:latin typeface="Swiss921 BT" pitchFamily="34" charset="0"/>
              </a:rPr>
              <a:t>A PERSON OF INFLUENCE </a:t>
            </a:r>
            <a:r>
              <a:rPr lang="en-US" sz="3400" b="1" dirty="0" smtClean="0">
                <a:solidFill>
                  <a:srgbClr val="512373"/>
                </a:solidFill>
                <a:latin typeface="Swiss921 BT" pitchFamily="34" charset="0"/>
              </a:rPr>
              <a:t>LISTENS TO PEOPLE</a:t>
            </a:r>
            <a:endParaRPr lang="en-US" sz="3400" dirty="0">
              <a:solidFill>
                <a:srgbClr val="512373"/>
              </a:solidFill>
              <a:latin typeface="Swiss921 BT" pitchFamily="34" charset="0"/>
            </a:endParaRPr>
          </a:p>
        </p:txBody>
      </p:sp>
      <p:sp>
        <p:nvSpPr>
          <p:cNvPr id="3" name="Content Placeholder 2"/>
          <p:cNvSpPr>
            <a:spLocks noGrp="1"/>
          </p:cNvSpPr>
          <p:nvPr>
            <p:ph idx="1"/>
          </p:nvPr>
        </p:nvSpPr>
        <p:spPr>
          <a:xfrm>
            <a:off x="228600" y="685800"/>
            <a:ext cx="8610600" cy="5638800"/>
          </a:xfrm>
        </p:spPr>
        <p:txBody>
          <a:bodyPr>
            <a:noAutofit/>
          </a:bodyPr>
          <a:lstStyle/>
          <a:p>
            <a:pPr lvl="0" algn="just">
              <a:lnSpc>
                <a:spcPct val="80000"/>
              </a:lnSpc>
              <a:spcBef>
                <a:spcPts val="600"/>
              </a:spcBef>
              <a:spcAft>
                <a:spcPts val="600"/>
              </a:spcAft>
            </a:pPr>
            <a:r>
              <a:rPr lang="en-US" sz="4000" dirty="0">
                <a:latin typeface="Arial Rounded MT Bold" pitchFamily="34" charset="0"/>
              </a:rPr>
              <a:t> </a:t>
            </a:r>
            <a:r>
              <a:rPr lang="en-US" dirty="0">
                <a:latin typeface="Arial Rounded MT Bold" pitchFamily="34" charset="0"/>
              </a:rPr>
              <a:t>Listening is an indispensable skill for leaders. </a:t>
            </a:r>
            <a:endParaRPr lang="en-US" dirty="0" smtClean="0">
              <a:latin typeface="Arial Rounded MT Bold" pitchFamily="34" charset="0"/>
            </a:endParaRPr>
          </a:p>
          <a:p>
            <a:pPr lvl="0" algn="just">
              <a:lnSpc>
                <a:spcPct val="80000"/>
              </a:lnSpc>
              <a:spcBef>
                <a:spcPts val="600"/>
              </a:spcBef>
              <a:spcAft>
                <a:spcPts val="600"/>
              </a:spcAft>
            </a:pPr>
            <a:r>
              <a:rPr lang="en-US" dirty="0" smtClean="0">
                <a:latin typeface="Arial Rounded MT Bold" pitchFamily="34" charset="0"/>
              </a:rPr>
              <a:t>Without </a:t>
            </a:r>
            <a:r>
              <a:rPr lang="en-US" dirty="0">
                <a:latin typeface="Arial Rounded MT Bold" pitchFamily="34" charset="0"/>
              </a:rPr>
              <a:t>this ability, you cannot inﬂuence others. </a:t>
            </a:r>
            <a:endParaRPr lang="en-US" dirty="0" smtClean="0">
              <a:latin typeface="Arial Rounded MT Bold" pitchFamily="34" charset="0"/>
            </a:endParaRPr>
          </a:p>
          <a:p>
            <a:pPr lvl="0" algn="just">
              <a:lnSpc>
                <a:spcPct val="80000"/>
              </a:lnSpc>
              <a:spcBef>
                <a:spcPts val="600"/>
              </a:spcBef>
              <a:spcAft>
                <a:spcPts val="600"/>
              </a:spcAft>
            </a:pPr>
            <a:r>
              <a:rPr lang="en-US" dirty="0" smtClean="0">
                <a:latin typeface="Arial Rounded MT Bold" pitchFamily="34" charset="0"/>
              </a:rPr>
              <a:t>It </a:t>
            </a:r>
            <a:r>
              <a:rPr lang="en-US" dirty="0">
                <a:latin typeface="Arial Rounded MT Bold" pitchFamily="34" charset="0"/>
              </a:rPr>
              <a:t>is more important than talent, discernment, or charm. </a:t>
            </a:r>
            <a:endParaRPr lang="en-US" dirty="0" smtClean="0">
              <a:latin typeface="Arial Rounded MT Bold" pitchFamily="34" charset="0"/>
            </a:endParaRPr>
          </a:p>
          <a:p>
            <a:pPr lvl="0" algn="just">
              <a:lnSpc>
                <a:spcPct val="80000"/>
              </a:lnSpc>
              <a:spcBef>
                <a:spcPts val="600"/>
              </a:spcBef>
              <a:spcAft>
                <a:spcPts val="600"/>
              </a:spcAft>
            </a:pPr>
            <a:r>
              <a:rPr lang="en-US" dirty="0" smtClean="0">
                <a:solidFill>
                  <a:srgbClr val="FF0000"/>
                </a:solidFill>
                <a:latin typeface="Arial Rounded MT Bold" pitchFamily="34" charset="0"/>
              </a:rPr>
              <a:t>1 </a:t>
            </a:r>
            <a:r>
              <a:rPr lang="en-US" dirty="0">
                <a:solidFill>
                  <a:srgbClr val="FF0000"/>
                </a:solidFill>
                <a:latin typeface="Arial Rounded MT Bold" pitchFamily="34" charset="0"/>
              </a:rPr>
              <a:t>Kings 12:16 </a:t>
            </a:r>
            <a:r>
              <a:rPr lang="en-US" dirty="0" smtClean="0">
                <a:solidFill>
                  <a:srgbClr val="FF0000"/>
                </a:solidFill>
                <a:latin typeface="Arial Rounded MT Bold" pitchFamily="34" charset="0"/>
              </a:rPr>
              <a:t>(NKJV) </a:t>
            </a:r>
          </a:p>
          <a:p>
            <a:pPr lvl="1" algn="just">
              <a:lnSpc>
                <a:spcPct val="80000"/>
              </a:lnSpc>
              <a:spcBef>
                <a:spcPts val="600"/>
              </a:spcBef>
              <a:spcAft>
                <a:spcPts val="600"/>
              </a:spcAft>
            </a:pPr>
            <a:r>
              <a:rPr lang="en-US" i="1" dirty="0" smtClean="0">
                <a:latin typeface="Arial Rounded MT Bold" pitchFamily="34" charset="0"/>
              </a:rPr>
              <a:t>“</a:t>
            </a:r>
            <a:r>
              <a:rPr lang="en-US" i="1" dirty="0">
                <a:latin typeface="Arial Rounded MT Bold" pitchFamily="34" charset="0"/>
              </a:rPr>
              <a:t>Now when all Israel saw that the king did not listen to them, the people answered the king, saying: “What share have we in David? We have no inheritance in the son of Jesse. To your tents, O Israel! Now, see to your own house, O David!” So Israel departed to their tents.”</a:t>
            </a:r>
            <a:endParaRPr lang="en-US" sz="20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81597"/>
                </a:solidFill>
                <a:latin typeface="Mongolian Baiti" pitchFamily="66" charset="0"/>
                <a:ea typeface="Tahoma" pitchFamily="34" charset="0"/>
                <a:cs typeface="Mongolian Baiti" pitchFamily="66" charset="0"/>
              </a:rPr>
              <a:t>A</a:t>
            </a:r>
            <a:r>
              <a:rPr lang="en-US" sz="1800" b="1" dirty="0" smtClean="0">
                <a:solidFill>
                  <a:srgbClr val="781597"/>
                </a:solidFill>
                <a:latin typeface="Mongolian Baiti" pitchFamily="66" charset="0"/>
                <a:ea typeface="Tahoma" pitchFamily="34" charset="0"/>
                <a:cs typeface="Mongolian Baiti" pitchFamily="66" charset="0"/>
              </a:rPr>
              <a:t> </a:t>
            </a:r>
            <a:r>
              <a:rPr lang="en-US" sz="1800" b="1" i="1" dirty="0" smtClean="0">
                <a:solidFill>
                  <a:srgbClr val="781597"/>
                </a:solidFill>
                <a:latin typeface="Mongolian Baiti" pitchFamily="66" charset="0"/>
                <a:ea typeface="Tahoma" pitchFamily="34" charset="0"/>
                <a:cs typeface="Mongolian Baiti" pitchFamily="66" charset="0"/>
              </a:rPr>
              <a:t>PERSON OF INFLUENCE  </a:t>
            </a:r>
            <a:r>
              <a:rPr lang="en-US" sz="1800" b="1" i="1" dirty="0" smtClean="0">
                <a:solidFill>
                  <a:srgbClr val="781597"/>
                </a:solidFill>
                <a:latin typeface="Mongolian Baiti" pitchFamily="66" charset="0"/>
                <a:ea typeface="Tahoma" pitchFamily="34" charset="0"/>
                <a:cs typeface="Mongolian Baiti" pitchFamily="66" charset="0"/>
              </a:rPr>
              <a:t>LISTENS TO PEOPLE</a:t>
            </a:r>
            <a:endParaRPr lang="en-US" sz="1800" b="1" i="1" dirty="0">
              <a:solidFill>
                <a:srgbClr val="781597"/>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257642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762000"/>
          </a:xfrm>
        </p:spPr>
        <p:txBody>
          <a:bodyPr>
            <a:noAutofit/>
          </a:bodyPr>
          <a:lstStyle/>
          <a:p>
            <a:pPr>
              <a:lnSpc>
                <a:spcPct val="80000"/>
              </a:lnSpc>
            </a:pPr>
            <a:r>
              <a:rPr lang="en-US" sz="3400" b="1" dirty="0" smtClean="0">
                <a:solidFill>
                  <a:srgbClr val="512373"/>
                </a:solidFill>
                <a:latin typeface="Swiss921 BT" pitchFamily="34" charset="0"/>
              </a:rPr>
              <a:t>A PERSON OF INFLUENCE </a:t>
            </a:r>
            <a:r>
              <a:rPr lang="en-US" sz="3400" b="1" dirty="0" smtClean="0">
                <a:solidFill>
                  <a:srgbClr val="512373"/>
                </a:solidFill>
                <a:latin typeface="Swiss921 BT" pitchFamily="34" charset="0"/>
              </a:rPr>
              <a:t>LISTENS TO PEOPLE</a:t>
            </a:r>
            <a:endParaRPr lang="en-US" sz="3400" dirty="0">
              <a:solidFill>
                <a:srgbClr val="512373"/>
              </a:solidFill>
              <a:latin typeface="Swiss921 BT" pitchFamily="34" charset="0"/>
            </a:endParaRPr>
          </a:p>
        </p:txBody>
      </p:sp>
      <p:sp>
        <p:nvSpPr>
          <p:cNvPr id="3" name="Content Placeholder 2"/>
          <p:cNvSpPr>
            <a:spLocks noGrp="1"/>
          </p:cNvSpPr>
          <p:nvPr>
            <p:ph idx="1"/>
          </p:nvPr>
        </p:nvSpPr>
        <p:spPr>
          <a:xfrm>
            <a:off x="304800" y="762000"/>
            <a:ext cx="8610600" cy="5638800"/>
          </a:xfrm>
        </p:spPr>
        <p:txBody>
          <a:bodyPr>
            <a:noAutofit/>
          </a:bodyPr>
          <a:lstStyle/>
          <a:p>
            <a:pPr lvl="0" algn="just">
              <a:lnSpc>
                <a:spcPct val="80000"/>
              </a:lnSpc>
              <a:spcBef>
                <a:spcPts val="600"/>
              </a:spcBef>
              <a:spcAft>
                <a:spcPts val="600"/>
              </a:spcAft>
            </a:pPr>
            <a:r>
              <a:rPr lang="en-US" sz="4000" dirty="0">
                <a:latin typeface="Arial Rounded MT Bold" pitchFamily="34" charset="0"/>
              </a:rPr>
              <a:t> </a:t>
            </a:r>
            <a:r>
              <a:rPr lang="en-US" sz="3400" b="1" dirty="0" smtClean="0">
                <a:latin typeface="Arial Rounded MT Bold" pitchFamily="34" charset="0"/>
              </a:rPr>
              <a:t>LISTENING IS VALUABLE BECAUSE:</a:t>
            </a:r>
          </a:p>
          <a:p>
            <a:pPr marL="461963" lvl="0" indent="-461963" algn="just">
              <a:lnSpc>
                <a:spcPct val="80000"/>
              </a:lnSpc>
              <a:spcBef>
                <a:spcPts val="600"/>
              </a:spcBef>
              <a:spcAft>
                <a:spcPts val="600"/>
              </a:spcAft>
              <a:buFont typeface="+mj-lt"/>
              <a:buAutoNum type="arabicPeriod"/>
            </a:pPr>
            <a:r>
              <a:rPr lang="en-US" sz="3600" dirty="0" smtClean="0">
                <a:latin typeface="Arial Rounded MT Bold" pitchFamily="34" charset="0"/>
              </a:rPr>
              <a:t>Listening </a:t>
            </a:r>
            <a:r>
              <a:rPr lang="en-US" sz="3600" dirty="0">
                <a:latin typeface="Arial Rounded MT Bold" pitchFamily="34" charset="0"/>
              </a:rPr>
              <a:t>shows respect. </a:t>
            </a:r>
            <a:endParaRPr lang="en-US" sz="3600" dirty="0" smtClean="0">
              <a:latin typeface="Arial Rounded MT Bold" pitchFamily="34" charset="0"/>
            </a:endParaRPr>
          </a:p>
          <a:p>
            <a:pPr marL="461963" lvl="0" indent="-461963" algn="just">
              <a:lnSpc>
                <a:spcPct val="80000"/>
              </a:lnSpc>
              <a:spcBef>
                <a:spcPts val="600"/>
              </a:spcBef>
              <a:spcAft>
                <a:spcPts val="600"/>
              </a:spcAft>
              <a:buFont typeface="+mj-lt"/>
              <a:buAutoNum type="arabicPeriod"/>
            </a:pPr>
            <a:r>
              <a:rPr lang="en-US" sz="3600" dirty="0" smtClean="0">
                <a:latin typeface="Arial Rounded MT Bold" pitchFamily="34" charset="0"/>
              </a:rPr>
              <a:t>Listening </a:t>
            </a:r>
            <a:r>
              <a:rPr lang="en-US" sz="3600" dirty="0">
                <a:latin typeface="Arial Rounded MT Bold" pitchFamily="34" charset="0"/>
              </a:rPr>
              <a:t>builds </a:t>
            </a:r>
            <a:r>
              <a:rPr lang="en-US" sz="3600" dirty="0" smtClean="0">
                <a:latin typeface="Arial Rounded MT Bold" pitchFamily="34" charset="0"/>
              </a:rPr>
              <a:t>relationships.</a:t>
            </a:r>
          </a:p>
          <a:p>
            <a:pPr marL="971550" lvl="1" indent="-571500" algn="just">
              <a:lnSpc>
                <a:spcPct val="80000"/>
              </a:lnSpc>
              <a:spcBef>
                <a:spcPts val="600"/>
              </a:spcBef>
              <a:spcAft>
                <a:spcPts val="600"/>
              </a:spcAft>
            </a:pPr>
            <a:r>
              <a:rPr lang="en-US" sz="3200" i="1" dirty="0" err="1" smtClean="0">
                <a:solidFill>
                  <a:srgbClr val="0000FF"/>
                </a:solidFill>
                <a:latin typeface="Arial Rounded MT Bold" pitchFamily="34" charset="0"/>
              </a:rPr>
              <a:t>Chidinma</a:t>
            </a:r>
            <a:r>
              <a:rPr lang="en-US" sz="3200" i="1" dirty="0">
                <a:solidFill>
                  <a:srgbClr val="0000FF"/>
                </a:solidFill>
                <a:latin typeface="Arial Rounded MT Bold" pitchFamily="34" charset="0"/>
              </a:rPr>
              <a:t>: All I do is listen to </a:t>
            </a:r>
            <a:r>
              <a:rPr lang="en-US" sz="3200" i="1" dirty="0" smtClean="0">
                <a:solidFill>
                  <a:srgbClr val="0000FF"/>
                </a:solidFill>
                <a:latin typeface="Arial Rounded MT Bold" pitchFamily="34" charset="0"/>
              </a:rPr>
              <a:t>her.</a:t>
            </a:r>
          </a:p>
          <a:p>
            <a:pPr marL="461963" lvl="0" indent="-461963" algn="just">
              <a:lnSpc>
                <a:spcPct val="80000"/>
              </a:lnSpc>
              <a:spcBef>
                <a:spcPts val="600"/>
              </a:spcBef>
              <a:spcAft>
                <a:spcPts val="600"/>
              </a:spcAft>
              <a:buFont typeface="+mj-lt"/>
              <a:buAutoNum type="arabicPeriod"/>
            </a:pPr>
            <a:r>
              <a:rPr lang="en-US" sz="3600" dirty="0" smtClean="0">
                <a:latin typeface="Arial Rounded MT Bold" pitchFamily="34" charset="0"/>
              </a:rPr>
              <a:t>Listening </a:t>
            </a:r>
            <a:r>
              <a:rPr lang="en-US" sz="3600" dirty="0">
                <a:latin typeface="Arial Rounded MT Bold" pitchFamily="34" charset="0"/>
              </a:rPr>
              <a:t>increases knowledge. </a:t>
            </a:r>
            <a:endParaRPr lang="en-US" sz="3600" dirty="0" smtClean="0">
              <a:latin typeface="Arial Rounded MT Bold" pitchFamily="34" charset="0"/>
            </a:endParaRPr>
          </a:p>
          <a:p>
            <a:pPr marL="971550" lvl="1" indent="-571500" algn="just">
              <a:lnSpc>
                <a:spcPct val="80000"/>
              </a:lnSpc>
              <a:spcBef>
                <a:spcPts val="600"/>
              </a:spcBef>
              <a:spcAft>
                <a:spcPts val="600"/>
              </a:spcAft>
            </a:pPr>
            <a:r>
              <a:rPr lang="en-US" sz="3200" dirty="0" err="1" smtClean="0">
                <a:solidFill>
                  <a:srgbClr val="0000FF"/>
                </a:solidFill>
                <a:latin typeface="Arial Rounded MT Bold" pitchFamily="34" charset="0"/>
              </a:rPr>
              <a:t>Chidinma</a:t>
            </a:r>
            <a:r>
              <a:rPr lang="en-US" sz="3200" dirty="0">
                <a:solidFill>
                  <a:srgbClr val="0000FF"/>
                </a:solidFill>
                <a:latin typeface="Arial Rounded MT Bold" pitchFamily="34" charset="0"/>
              </a:rPr>
              <a:t>: I learn so much from </a:t>
            </a:r>
            <a:r>
              <a:rPr lang="en-US" sz="3200" dirty="0" smtClean="0">
                <a:solidFill>
                  <a:srgbClr val="0000FF"/>
                </a:solidFill>
                <a:latin typeface="Arial Rounded MT Bold" pitchFamily="34" charset="0"/>
              </a:rPr>
              <a:t>her.</a:t>
            </a:r>
          </a:p>
          <a:p>
            <a:pPr marL="461963" lvl="0" indent="-461963" algn="just">
              <a:lnSpc>
                <a:spcPct val="80000"/>
              </a:lnSpc>
              <a:spcBef>
                <a:spcPts val="600"/>
              </a:spcBef>
              <a:spcAft>
                <a:spcPts val="600"/>
              </a:spcAft>
              <a:buFont typeface="+mj-lt"/>
              <a:buAutoNum type="arabicPeriod"/>
            </a:pPr>
            <a:r>
              <a:rPr lang="en-US" sz="3600" dirty="0" smtClean="0">
                <a:latin typeface="Arial Rounded MT Bold" pitchFamily="34" charset="0"/>
              </a:rPr>
              <a:t>Listening </a:t>
            </a:r>
            <a:r>
              <a:rPr lang="en-US" sz="3600" dirty="0">
                <a:latin typeface="Arial Rounded MT Bold" pitchFamily="34" charset="0"/>
              </a:rPr>
              <a:t>generates </a:t>
            </a:r>
            <a:r>
              <a:rPr lang="en-US" sz="3600" dirty="0" smtClean="0">
                <a:latin typeface="Arial Rounded MT Bold" pitchFamily="34" charset="0"/>
              </a:rPr>
              <a:t>ideas.</a:t>
            </a:r>
          </a:p>
          <a:p>
            <a:pPr marL="461963" lvl="0" indent="-461963" algn="just">
              <a:lnSpc>
                <a:spcPct val="80000"/>
              </a:lnSpc>
              <a:spcBef>
                <a:spcPts val="600"/>
              </a:spcBef>
              <a:spcAft>
                <a:spcPts val="600"/>
              </a:spcAft>
              <a:buFont typeface="+mj-lt"/>
              <a:buAutoNum type="arabicPeriod"/>
            </a:pPr>
            <a:r>
              <a:rPr lang="en-US" sz="3600" dirty="0" smtClean="0">
                <a:latin typeface="Arial Rounded MT Bold" pitchFamily="34" charset="0"/>
              </a:rPr>
              <a:t>Listening </a:t>
            </a:r>
            <a:r>
              <a:rPr lang="en-US" sz="3600" dirty="0">
                <a:latin typeface="Arial Rounded MT Bold" pitchFamily="34" charset="0"/>
              </a:rPr>
              <a:t>builds </a:t>
            </a:r>
            <a:r>
              <a:rPr lang="en-US" sz="3600" dirty="0" smtClean="0">
                <a:latin typeface="Arial Rounded MT Bold" pitchFamily="34" charset="0"/>
              </a:rPr>
              <a:t>loyalty.</a:t>
            </a:r>
          </a:p>
          <a:p>
            <a:pPr marL="461963" lvl="0" indent="-461963" algn="just">
              <a:lnSpc>
                <a:spcPct val="80000"/>
              </a:lnSpc>
              <a:spcBef>
                <a:spcPts val="600"/>
              </a:spcBef>
              <a:spcAft>
                <a:spcPts val="600"/>
              </a:spcAft>
              <a:buFont typeface="+mj-lt"/>
              <a:buAutoNum type="arabicPeriod"/>
            </a:pPr>
            <a:r>
              <a:rPr lang="en-US" sz="3600" dirty="0" smtClean="0">
                <a:latin typeface="Arial Rounded MT Bold" pitchFamily="34" charset="0"/>
              </a:rPr>
              <a:t>Listening </a:t>
            </a:r>
            <a:r>
              <a:rPr lang="en-US" sz="3600" dirty="0">
                <a:latin typeface="Arial Rounded MT Bold" pitchFamily="34" charset="0"/>
              </a:rPr>
              <a:t>is a great way to help others and yourself.</a:t>
            </a:r>
            <a:endParaRPr lang="en-US" sz="18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81597"/>
                </a:solidFill>
                <a:latin typeface="Mongolian Baiti" pitchFamily="66" charset="0"/>
                <a:ea typeface="Tahoma" pitchFamily="34" charset="0"/>
                <a:cs typeface="Mongolian Baiti" pitchFamily="66" charset="0"/>
              </a:rPr>
              <a:t>A</a:t>
            </a:r>
            <a:r>
              <a:rPr lang="en-US" sz="1800" b="1" dirty="0" smtClean="0">
                <a:solidFill>
                  <a:srgbClr val="781597"/>
                </a:solidFill>
                <a:latin typeface="Mongolian Baiti" pitchFamily="66" charset="0"/>
                <a:ea typeface="Tahoma" pitchFamily="34" charset="0"/>
                <a:cs typeface="Mongolian Baiti" pitchFamily="66" charset="0"/>
              </a:rPr>
              <a:t> </a:t>
            </a:r>
            <a:r>
              <a:rPr lang="en-US" sz="1800" b="1" i="1" dirty="0" smtClean="0">
                <a:solidFill>
                  <a:srgbClr val="781597"/>
                </a:solidFill>
                <a:latin typeface="Mongolian Baiti" pitchFamily="66" charset="0"/>
                <a:ea typeface="Tahoma" pitchFamily="34" charset="0"/>
                <a:cs typeface="Mongolian Baiti" pitchFamily="66" charset="0"/>
              </a:rPr>
              <a:t>PERSON OF INFLUENCE  </a:t>
            </a:r>
            <a:r>
              <a:rPr lang="en-US" sz="1800" b="1" i="1" dirty="0" smtClean="0">
                <a:solidFill>
                  <a:srgbClr val="781597"/>
                </a:solidFill>
                <a:latin typeface="Mongolian Baiti" pitchFamily="66" charset="0"/>
                <a:ea typeface="Tahoma" pitchFamily="34" charset="0"/>
                <a:cs typeface="Mongolian Baiti" pitchFamily="66" charset="0"/>
              </a:rPr>
              <a:t>LISTENS TO PEOPLE</a:t>
            </a:r>
            <a:endParaRPr lang="en-US" sz="1800" b="1" i="1" dirty="0">
              <a:solidFill>
                <a:srgbClr val="781597"/>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4020048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762000"/>
          </a:xfrm>
        </p:spPr>
        <p:txBody>
          <a:bodyPr>
            <a:noAutofit/>
          </a:bodyPr>
          <a:lstStyle/>
          <a:p>
            <a:pPr>
              <a:lnSpc>
                <a:spcPct val="80000"/>
              </a:lnSpc>
            </a:pPr>
            <a:r>
              <a:rPr lang="en-US" sz="3400" b="1" dirty="0" smtClean="0">
                <a:solidFill>
                  <a:srgbClr val="512373"/>
                </a:solidFill>
                <a:latin typeface="Swiss921 BT" pitchFamily="34" charset="0"/>
              </a:rPr>
              <a:t>A PERSON OF INFLUENCE </a:t>
            </a:r>
            <a:r>
              <a:rPr lang="en-US" sz="3400" b="1" dirty="0" smtClean="0">
                <a:solidFill>
                  <a:srgbClr val="512373"/>
                </a:solidFill>
                <a:latin typeface="Swiss921 BT" pitchFamily="34" charset="0"/>
              </a:rPr>
              <a:t>LISTENS TO PEOPLE</a:t>
            </a:r>
            <a:endParaRPr lang="en-US" sz="3400" dirty="0">
              <a:solidFill>
                <a:srgbClr val="512373"/>
              </a:solidFill>
              <a:latin typeface="Swiss921 BT" pitchFamily="34" charset="0"/>
            </a:endParaRPr>
          </a:p>
        </p:txBody>
      </p:sp>
      <p:sp>
        <p:nvSpPr>
          <p:cNvPr id="3" name="Content Placeholder 2"/>
          <p:cNvSpPr>
            <a:spLocks noGrp="1"/>
          </p:cNvSpPr>
          <p:nvPr>
            <p:ph idx="1"/>
          </p:nvPr>
        </p:nvSpPr>
        <p:spPr>
          <a:xfrm>
            <a:off x="304800" y="762000"/>
            <a:ext cx="8610600" cy="5638800"/>
          </a:xfrm>
        </p:spPr>
        <p:txBody>
          <a:bodyPr>
            <a:noAutofit/>
          </a:bodyPr>
          <a:lstStyle/>
          <a:p>
            <a:pPr lvl="0" algn="just">
              <a:lnSpc>
                <a:spcPct val="80000"/>
              </a:lnSpc>
              <a:spcBef>
                <a:spcPts val="500"/>
              </a:spcBef>
              <a:spcAft>
                <a:spcPts val="500"/>
              </a:spcAft>
            </a:pPr>
            <a:r>
              <a:rPr lang="en-US" dirty="0">
                <a:latin typeface="Arial Rounded MT Bold" pitchFamily="34" charset="0"/>
              </a:rPr>
              <a:t> Common Barriers to Listening: </a:t>
            </a:r>
            <a:endParaRPr lang="en-US" dirty="0" smtClean="0">
              <a:latin typeface="Arial Rounded MT Bold" pitchFamily="34" charset="0"/>
            </a:endParaRPr>
          </a:p>
          <a:p>
            <a:pPr marL="742950" lvl="0" indent="-742950" algn="just">
              <a:lnSpc>
                <a:spcPct val="80000"/>
              </a:lnSpc>
              <a:spcBef>
                <a:spcPts val="500"/>
              </a:spcBef>
              <a:spcAft>
                <a:spcPts val="500"/>
              </a:spcAft>
              <a:buFont typeface="+mj-lt"/>
              <a:buAutoNum type="arabicParenR"/>
            </a:pPr>
            <a:r>
              <a:rPr lang="en-US" dirty="0" smtClean="0">
                <a:latin typeface="Arial Rounded MT Bold" pitchFamily="34" charset="0"/>
              </a:rPr>
              <a:t>Overvaluing </a:t>
            </a:r>
            <a:r>
              <a:rPr lang="en-US" dirty="0">
                <a:latin typeface="Arial Rounded MT Bold" pitchFamily="34" charset="0"/>
              </a:rPr>
              <a:t>Talking. </a:t>
            </a:r>
            <a:endParaRPr lang="en-US" dirty="0" smtClean="0">
              <a:latin typeface="Arial Rounded MT Bold" pitchFamily="34" charset="0"/>
            </a:endParaRPr>
          </a:p>
          <a:p>
            <a:pPr marL="742950" lvl="0" indent="-742950" algn="just">
              <a:lnSpc>
                <a:spcPct val="80000"/>
              </a:lnSpc>
              <a:spcBef>
                <a:spcPts val="500"/>
              </a:spcBef>
              <a:spcAft>
                <a:spcPts val="500"/>
              </a:spcAft>
              <a:buFont typeface="+mj-lt"/>
              <a:buAutoNum type="arabicParenR"/>
            </a:pPr>
            <a:r>
              <a:rPr lang="en-US" dirty="0" smtClean="0">
                <a:latin typeface="Arial Rounded MT Bold" pitchFamily="34" charset="0"/>
              </a:rPr>
              <a:t>Lacking Focus.</a:t>
            </a:r>
          </a:p>
          <a:p>
            <a:pPr marL="742950" lvl="0" indent="-742950" algn="just">
              <a:lnSpc>
                <a:spcPct val="80000"/>
              </a:lnSpc>
              <a:spcBef>
                <a:spcPts val="500"/>
              </a:spcBef>
              <a:spcAft>
                <a:spcPts val="500"/>
              </a:spcAft>
              <a:buFont typeface="+mj-lt"/>
              <a:buAutoNum type="arabicParenR"/>
            </a:pPr>
            <a:r>
              <a:rPr lang="en-US" dirty="0" smtClean="0">
                <a:latin typeface="Arial Rounded MT Bold" pitchFamily="34" charset="0"/>
              </a:rPr>
              <a:t>Experiencing </a:t>
            </a:r>
            <a:r>
              <a:rPr lang="en-US" dirty="0">
                <a:latin typeface="Arial Rounded MT Bold" pitchFamily="34" charset="0"/>
              </a:rPr>
              <a:t>Mental </a:t>
            </a:r>
            <a:r>
              <a:rPr lang="en-US" dirty="0" smtClean="0">
                <a:latin typeface="Arial Rounded MT Bold" pitchFamily="34" charset="0"/>
              </a:rPr>
              <a:t>Fatigue.</a:t>
            </a:r>
          </a:p>
          <a:p>
            <a:pPr marL="742950" lvl="0" indent="-742950" algn="just">
              <a:lnSpc>
                <a:spcPct val="80000"/>
              </a:lnSpc>
              <a:spcBef>
                <a:spcPts val="500"/>
              </a:spcBef>
              <a:spcAft>
                <a:spcPts val="500"/>
              </a:spcAft>
              <a:buFont typeface="+mj-lt"/>
              <a:buAutoNum type="arabicParenR"/>
            </a:pPr>
            <a:r>
              <a:rPr lang="en-US" dirty="0" smtClean="0">
                <a:latin typeface="Arial Rounded MT Bold" pitchFamily="34" charset="0"/>
              </a:rPr>
              <a:t>Stereotyping.</a:t>
            </a:r>
          </a:p>
          <a:p>
            <a:pPr marL="857250" lvl="1" indent="-457200" algn="just">
              <a:lnSpc>
                <a:spcPct val="80000"/>
              </a:lnSpc>
              <a:spcBef>
                <a:spcPts val="500"/>
              </a:spcBef>
              <a:spcAft>
                <a:spcPts val="500"/>
              </a:spcAft>
              <a:buFont typeface="Wingdings" pitchFamily="2" charset="2"/>
              <a:buChar char="v"/>
            </a:pPr>
            <a:r>
              <a:rPr lang="en-US" dirty="0" smtClean="0">
                <a:latin typeface="Arial Rounded MT Bold" pitchFamily="34" charset="0"/>
              </a:rPr>
              <a:t>Having fixed </a:t>
            </a:r>
            <a:r>
              <a:rPr lang="en-US" dirty="0">
                <a:latin typeface="Arial Rounded MT Bold" pitchFamily="34" charset="0"/>
              </a:rPr>
              <a:t>and oversimpliﬁed image or idea about something or someone</a:t>
            </a:r>
            <a:r>
              <a:rPr lang="en-US" dirty="0" smtClean="0">
                <a:latin typeface="Arial Rounded MT Bold" pitchFamily="34" charset="0"/>
              </a:rPr>
              <a:t>.</a:t>
            </a:r>
          </a:p>
          <a:p>
            <a:pPr marL="742950" lvl="0" indent="-742950" algn="just">
              <a:lnSpc>
                <a:spcPct val="80000"/>
              </a:lnSpc>
              <a:spcBef>
                <a:spcPts val="500"/>
              </a:spcBef>
              <a:spcAft>
                <a:spcPts val="500"/>
              </a:spcAft>
              <a:buFont typeface="+mj-lt"/>
              <a:buAutoNum type="arabicParenR"/>
            </a:pPr>
            <a:r>
              <a:rPr lang="en-US" dirty="0" smtClean="0">
                <a:latin typeface="Arial Rounded MT Bold" pitchFamily="34" charset="0"/>
              </a:rPr>
              <a:t>Carrying </a:t>
            </a:r>
            <a:r>
              <a:rPr lang="en-US" dirty="0">
                <a:latin typeface="Arial Rounded MT Bold" pitchFamily="34" charset="0"/>
              </a:rPr>
              <a:t>Personal Emotional Baggage. </a:t>
            </a:r>
            <a:r>
              <a:rPr lang="en-US" dirty="0" smtClean="0">
                <a:latin typeface="Arial Rounded MT Bold" pitchFamily="34" charset="0"/>
              </a:rPr>
              <a:t>Being </a:t>
            </a:r>
            <a:r>
              <a:rPr lang="en-US" dirty="0">
                <a:latin typeface="Arial Rounded MT Bold" pitchFamily="34" charset="0"/>
              </a:rPr>
              <a:t>overburdened by your own </a:t>
            </a:r>
            <a:r>
              <a:rPr lang="en-US" dirty="0" smtClean="0">
                <a:latin typeface="Arial Rounded MT Bold" pitchFamily="34" charset="0"/>
              </a:rPr>
              <a:t>challenges.</a:t>
            </a:r>
          </a:p>
          <a:p>
            <a:pPr marL="742950" lvl="0" indent="-742950" algn="just">
              <a:lnSpc>
                <a:spcPct val="80000"/>
              </a:lnSpc>
              <a:spcBef>
                <a:spcPts val="500"/>
              </a:spcBef>
              <a:spcAft>
                <a:spcPts val="500"/>
              </a:spcAft>
              <a:buFont typeface="+mj-lt"/>
              <a:buAutoNum type="arabicParenR"/>
            </a:pPr>
            <a:r>
              <a:rPr lang="en-US" dirty="0" smtClean="0">
                <a:latin typeface="Arial Rounded MT Bold" pitchFamily="34" charset="0"/>
              </a:rPr>
              <a:t>Being </a:t>
            </a:r>
            <a:r>
              <a:rPr lang="en-US" dirty="0">
                <a:latin typeface="Arial Rounded MT Bold" pitchFamily="34" charset="0"/>
              </a:rPr>
              <a:t>Preoccupied with Self. </a:t>
            </a:r>
            <a:endParaRPr lang="en-US" dirty="0" smtClean="0">
              <a:latin typeface="Arial Rounded MT Bold" pitchFamily="34" charset="0"/>
            </a:endParaRPr>
          </a:p>
          <a:p>
            <a:pPr marL="857250" lvl="1" indent="-457200" algn="just">
              <a:lnSpc>
                <a:spcPct val="80000"/>
              </a:lnSpc>
              <a:spcBef>
                <a:spcPts val="500"/>
              </a:spcBef>
              <a:spcAft>
                <a:spcPts val="500"/>
              </a:spcAft>
              <a:buFont typeface="Wingdings" pitchFamily="2" charset="2"/>
              <a:buChar char="v"/>
            </a:pPr>
            <a:r>
              <a:rPr lang="en-US" dirty="0" smtClean="0">
                <a:latin typeface="Arial Rounded MT Bold" pitchFamily="34" charset="0"/>
              </a:rPr>
              <a:t>Having </a:t>
            </a:r>
            <a:r>
              <a:rPr lang="en-US" dirty="0">
                <a:latin typeface="Arial Rounded MT Bold" pitchFamily="34" charset="0"/>
              </a:rPr>
              <a:t>overrated impression of oneself. </a:t>
            </a:r>
            <a:endParaRPr lang="en-US" sz="10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81597"/>
                </a:solidFill>
                <a:latin typeface="Mongolian Baiti" pitchFamily="66" charset="0"/>
                <a:ea typeface="Tahoma" pitchFamily="34" charset="0"/>
                <a:cs typeface="Mongolian Baiti" pitchFamily="66" charset="0"/>
              </a:rPr>
              <a:t>A</a:t>
            </a:r>
            <a:r>
              <a:rPr lang="en-US" sz="1800" b="1" dirty="0" smtClean="0">
                <a:solidFill>
                  <a:srgbClr val="781597"/>
                </a:solidFill>
                <a:latin typeface="Mongolian Baiti" pitchFamily="66" charset="0"/>
                <a:ea typeface="Tahoma" pitchFamily="34" charset="0"/>
                <a:cs typeface="Mongolian Baiti" pitchFamily="66" charset="0"/>
              </a:rPr>
              <a:t> </a:t>
            </a:r>
            <a:r>
              <a:rPr lang="en-US" sz="1800" b="1" i="1" dirty="0" smtClean="0">
                <a:solidFill>
                  <a:srgbClr val="781597"/>
                </a:solidFill>
                <a:latin typeface="Mongolian Baiti" pitchFamily="66" charset="0"/>
                <a:ea typeface="Tahoma" pitchFamily="34" charset="0"/>
                <a:cs typeface="Mongolian Baiti" pitchFamily="66" charset="0"/>
              </a:rPr>
              <a:t>PERSON OF INFLUENCE  </a:t>
            </a:r>
            <a:r>
              <a:rPr lang="en-US" sz="1800" b="1" i="1" dirty="0" smtClean="0">
                <a:solidFill>
                  <a:srgbClr val="781597"/>
                </a:solidFill>
                <a:latin typeface="Mongolian Baiti" pitchFamily="66" charset="0"/>
                <a:ea typeface="Tahoma" pitchFamily="34" charset="0"/>
                <a:cs typeface="Mongolian Baiti" pitchFamily="66" charset="0"/>
              </a:rPr>
              <a:t>LISTENS TO PEOPLE</a:t>
            </a:r>
            <a:endParaRPr lang="en-US" sz="1800" b="1" i="1" dirty="0">
              <a:solidFill>
                <a:srgbClr val="781597"/>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152001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762000"/>
          </a:xfrm>
        </p:spPr>
        <p:txBody>
          <a:bodyPr>
            <a:noAutofit/>
          </a:bodyPr>
          <a:lstStyle/>
          <a:p>
            <a:pPr>
              <a:lnSpc>
                <a:spcPct val="80000"/>
              </a:lnSpc>
            </a:pPr>
            <a:r>
              <a:rPr lang="en-US" sz="3400" b="1" dirty="0" smtClean="0">
                <a:solidFill>
                  <a:srgbClr val="512373"/>
                </a:solidFill>
                <a:latin typeface="Swiss921 BT" pitchFamily="34" charset="0"/>
              </a:rPr>
              <a:t>A PERSON OF INFLUENCE </a:t>
            </a:r>
            <a:r>
              <a:rPr lang="en-US" sz="3400" b="1" dirty="0" smtClean="0">
                <a:solidFill>
                  <a:srgbClr val="512373"/>
                </a:solidFill>
                <a:latin typeface="Swiss921 BT" pitchFamily="34" charset="0"/>
              </a:rPr>
              <a:t>LISTENS TO PEOPLE</a:t>
            </a:r>
            <a:endParaRPr lang="en-US" sz="3400" dirty="0">
              <a:solidFill>
                <a:srgbClr val="512373"/>
              </a:solidFill>
              <a:latin typeface="Swiss921 BT" pitchFamily="34" charset="0"/>
            </a:endParaRPr>
          </a:p>
        </p:txBody>
      </p:sp>
      <p:sp>
        <p:nvSpPr>
          <p:cNvPr id="3" name="Content Placeholder 2"/>
          <p:cNvSpPr>
            <a:spLocks noGrp="1"/>
          </p:cNvSpPr>
          <p:nvPr>
            <p:ph idx="1"/>
          </p:nvPr>
        </p:nvSpPr>
        <p:spPr>
          <a:xfrm>
            <a:off x="304800" y="914400"/>
            <a:ext cx="8610600" cy="5486400"/>
          </a:xfrm>
        </p:spPr>
        <p:txBody>
          <a:bodyPr>
            <a:noAutofit/>
          </a:bodyPr>
          <a:lstStyle/>
          <a:p>
            <a:pPr lvl="0" algn="just">
              <a:lnSpc>
                <a:spcPct val="80000"/>
              </a:lnSpc>
              <a:spcBef>
                <a:spcPts val="600"/>
              </a:spcBef>
              <a:spcAft>
                <a:spcPts val="600"/>
              </a:spcAft>
            </a:pPr>
            <a:r>
              <a:rPr lang="en-US" sz="3600" dirty="0">
                <a:latin typeface="Arial Rounded MT Bold" pitchFamily="34" charset="0"/>
              </a:rPr>
              <a:t>Becoming a Better Listener: </a:t>
            </a:r>
            <a:endParaRPr lang="en-US" sz="3600" dirty="0" smtClean="0">
              <a:latin typeface="Arial Rounded MT Bold" pitchFamily="34" charset="0"/>
            </a:endParaRPr>
          </a:p>
          <a:p>
            <a:pPr marL="514350" lvl="0" indent="-514350" algn="just">
              <a:lnSpc>
                <a:spcPct val="80000"/>
              </a:lnSpc>
              <a:spcBef>
                <a:spcPts val="600"/>
              </a:spcBef>
              <a:spcAft>
                <a:spcPts val="600"/>
              </a:spcAft>
              <a:buFont typeface="+mj-lt"/>
              <a:buAutoNum type="arabicPeriod"/>
            </a:pPr>
            <a:r>
              <a:rPr lang="en-US" sz="3600" dirty="0" smtClean="0">
                <a:latin typeface="Arial Rounded MT Bold" pitchFamily="34" charset="0"/>
              </a:rPr>
              <a:t>Look </a:t>
            </a:r>
            <a:r>
              <a:rPr lang="en-US" sz="3600" dirty="0">
                <a:latin typeface="Arial Rounded MT Bold" pitchFamily="34" charset="0"/>
              </a:rPr>
              <a:t>at the speaker. </a:t>
            </a:r>
            <a:endParaRPr lang="en-US" sz="3600" dirty="0" smtClean="0">
              <a:latin typeface="Arial Rounded MT Bold" pitchFamily="34" charset="0"/>
            </a:endParaRPr>
          </a:p>
          <a:p>
            <a:pPr marL="514350" lvl="0" indent="-514350" algn="just">
              <a:lnSpc>
                <a:spcPct val="80000"/>
              </a:lnSpc>
              <a:spcBef>
                <a:spcPts val="600"/>
              </a:spcBef>
              <a:spcAft>
                <a:spcPts val="600"/>
              </a:spcAft>
              <a:buFont typeface="+mj-lt"/>
              <a:buAutoNum type="arabicPeriod"/>
            </a:pPr>
            <a:r>
              <a:rPr lang="en-US" sz="3600" dirty="0" smtClean="0">
                <a:latin typeface="Arial Rounded MT Bold" pitchFamily="34" charset="0"/>
              </a:rPr>
              <a:t>Don’t </a:t>
            </a:r>
            <a:r>
              <a:rPr lang="en-US" sz="3600" dirty="0">
                <a:latin typeface="Arial Rounded MT Bold" pitchFamily="34" charset="0"/>
              </a:rPr>
              <a:t>interrupt. </a:t>
            </a:r>
            <a:endParaRPr lang="en-US" sz="3600" dirty="0" smtClean="0">
              <a:latin typeface="Arial Rounded MT Bold" pitchFamily="34" charset="0"/>
            </a:endParaRPr>
          </a:p>
          <a:p>
            <a:pPr marL="514350" lvl="0" indent="-514350" algn="just">
              <a:lnSpc>
                <a:spcPct val="80000"/>
              </a:lnSpc>
              <a:spcBef>
                <a:spcPts val="600"/>
              </a:spcBef>
              <a:spcAft>
                <a:spcPts val="600"/>
              </a:spcAft>
              <a:buFont typeface="+mj-lt"/>
              <a:buAutoNum type="arabicPeriod"/>
            </a:pPr>
            <a:r>
              <a:rPr lang="en-US" sz="3600" dirty="0" smtClean="0">
                <a:latin typeface="Arial Rounded MT Bold" pitchFamily="34" charset="0"/>
              </a:rPr>
              <a:t>Focus </a:t>
            </a:r>
            <a:r>
              <a:rPr lang="en-US" sz="3600" dirty="0">
                <a:latin typeface="Arial Rounded MT Bold" pitchFamily="34" charset="0"/>
              </a:rPr>
              <a:t>on understanding </a:t>
            </a:r>
            <a:endParaRPr lang="en-US" sz="3600" dirty="0" smtClean="0">
              <a:latin typeface="Arial Rounded MT Bold" pitchFamily="34" charset="0"/>
            </a:endParaRPr>
          </a:p>
          <a:p>
            <a:pPr marL="514350" lvl="0" indent="-514350" algn="just">
              <a:lnSpc>
                <a:spcPct val="80000"/>
              </a:lnSpc>
              <a:spcBef>
                <a:spcPts val="600"/>
              </a:spcBef>
              <a:spcAft>
                <a:spcPts val="600"/>
              </a:spcAft>
              <a:buFont typeface="+mj-lt"/>
              <a:buAutoNum type="arabicPeriod"/>
            </a:pPr>
            <a:r>
              <a:rPr lang="en-US" sz="3600" dirty="0" smtClean="0">
                <a:latin typeface="Arial Rounded MT Bold" pitchFamily="34" charset="0"/>
              </a:rPr>
              <a:t>Suspend </a:t>
            </a:r>
            <a:r>
              <a:rPr lang="en-US" sz="3600" dirty="0">
                <a:latin typeface="Arial Rounded MT Bold" pitchFamily="34" charset="0"/>
              </a:rPr>
              <a:t>your judgment. </a:t>
            </a:r>
            <a:endParaRPr lang="en-US" sz="3600" dirty="0" smtClean="0">
              <a:latin typeface="Arial Rounded MT Bold" pitchFamily="34" charset="0"/>
            </a:endParaRPr>
          </a:p>
          <a:p>
            <a:pPr marL="514350" lvl="0" indent="-514350" algn="just">
              <a:lnSpc>
                <a:spcPct val="80000"/>
              </a:lnSpc>
              <a:spcBef>
                <a:spcPts val="600"/>
              </a:spcBef>
              <a:spcAft>
                <a:spcPts val="600"/>
              </a:spcAft>
              <a:buFont typeface="+mj-lt"/>
              <a:buAutoNum type="arabicPeriod"/>
            </a:pPr>
            <a:r>
              <a:rPr lang="en-US" sz="3600" dirty="0" smtClean="0">
                <a:latin typeface="Arial Rounded MT Bold" pitchFamily="34" charset="0"/>
              </a:rPr>
              <a:t>Sum </a:t>
            </a:r>
            <a:r>
              <a:rPr lang="en-US" sz="3600" dirty="0">
                <a:latin typeface="Arial Rounded MT Bold" pitchFamily="34" charset="0"/>
              </a:rPr>
              <a:t>up at major intervals</a:t>
            </a:r>
            <a:r>
              <a:rPr lang="en-US" sz="3600" dirty="0" smtClean="0">
                <a:latin typeface="Arial Rounded MT Bold" pitchFamily="34" charset="0"/>
              </a:rPr>
              <a:t>.</a:t>
            </a:r>
          </a:p>
          <a:p>
            <a:pPr marL="514350" lvl="0" indent="-514350" algn="just">
              <a:lnSpc>
                <a:spcPct val="80000"/>
              </a:lnSpc>
              <a:spcBef>
                <a:spcPts val="600"/>
              </a:spcBef>
              <a:spcAft>
                <a:spcPts val="600"/>
              </a:spcAft>
              <a:buFont typeface="+mj-lt"/>
              <a:buAutoNum type="arabicPeriod"/>
            </a:pPr>
            <a:r>
              <a:rPr lang="en-US" sz="3600" dirty="0" smtClean="0">
                <a:latin typeface="Arial Rounded MT Bold" pitchFamily="34" charset="0"/>
              </a:rPr>
              <a:t>Ask </a:t>
            </a:r>
            <a:r>
              <a:rPr lang="en-US" sz="3600" dirty="0">
                <a:latin typeface="Arial Rounded MT Bold" pitchFamily="34" charset="0"/>
              </a:rPr>
              <a:t>questions for clarity. </a:t>
            </a:r>
            <a:endParaRPr lang="en-US" sz="3600" dirty="0" smtClean="0">
              <a:latin typeface="Arial Rounded MT Bold" pitchFamily="34" charset="0"/>
            </a:endParaRPr>
          </a:p>
          <a:p>
            <a:pPr marL="514350" lvl="0" indent="-514350" algn="just">
              <a:lnSpc>
                <a:spcPct val="80000"/>
              </a:lnSpc>
              <a:spcBef>
                <a:spcPts val="600"/>
              </a:spcBef>
              <a:spcAft>
                <a:spcPts val="600"/>
              </a:spcAft>
              <a:buFont typeface="+mj-lt"/>
              <a:buAutoNum type="arabicPeriod"/>
            </a:pPr>
            <a:r>
              <a:rPr lang="en-US" sz="3600" dirty="0" smtClean="0">
                <a:latin typeface="Arial Rounded MT Bold" pitchFamily="34" charset="0"/>
              </a:rPr>
              <a:t>Always </a:t>
            </a:r>
            <a:r>
              <a:rPr lang="en-US" sz="3600" dirty="0">
                <a:latin typeface="Arial Rounded MT Bold" pitchFamily="34" charset="0"/>
              </a:rPr>
              <a:t>make listening your priority.</a:t>
            </a:r>
            <a:endParaRPr lang="en-US" sz="105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781597"/>
                </a:solidFill>
                <a:latin typeface="Mongolian Baiti" pitchFamily="66" charset="0"/>
                <a:ea typeface="Tahoma" pitchFamily="34" charset="0"/>
                <a:cs typeface="Mongolian Baiti" pitchFamily="66" charset="0"/>
              </a:rPr>
              <a:t>A</a:t>
            </a:r>
            <a:r>
              <a:rPr lang="en-US" sz="1800" b="1" dirty="0" smtClean="0">
                <a:solidFill>
                  <a:srgbClr val="781597"/>
                </a:solidFill>
                <a:latin typeface="Mongolian Baiti" pitchFamily="66" charset="0"/>
                <a:ea typeface="Tahoma" pitchFamily="34" charset="0"/>
                <a:cs typeface="Mongolian Baiti" pitchFamily="66" charset="0"/>
              </a:rPr>
              <a:t> </a:t>
            </a:r>
            <a:r>
              <a:rPr lang="en-US" sz="1800" b="1" i="1" dirty="0" smtClean="0">
                <a:solidFill>
                  <a:srgbClr val="781597"/>
                </a:solidFill>
                <a:latin typeface="Mongolian Baiti" pitchFamily="66" charset="0"/>
                <a:ea typeface="Tahoma" pitchFamily="34" charset="0"/>
                <a:cs typeface="Mongolian Baiti" pitchFamily="66" charset="0"/>
              </a:rPr>
              <a:t>PERSON OF INFLUENCE  </a:t>
            </a:r>
            <a:r>
              <a:rPr lang="en-US" sz="1800" b="1" i="1" dirty="0" smtClean="0">
                <a:solidFill>
                  <a:srgbClr val="781597"/>
                </a:solidFill>
                <a:latin typeface="Mongolian Baiti" pitchFamily="66" charset="0"/>
                <a:ea typeface="Tahoma" pitchFamily="34" charset="0"/>
                <a:cs typeface="Mongolian Baiti" pitchFamily="66" charset="0"/>
              </a:rPr>
              <a:t>LISTENS TO PEOPLE</a:t>
            </a:r>
            <a:endParaRPr lang="en-US" sz="1800" b="1" i="1" dirty="0">
              <a:solidFill>
                <a:srgbClr val="781597"/>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728335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2590800"/>
          </a:xfrm>
        </p:spPr>
        <p:txBody>
          <a:bodyPr>
            <a:normAutofit/>
          </a:bodyPr>
          <a:lstStyle/>
          <a:p>
            <a:pPr marL="0" indent="0" algn="ctr">
              <a:buNone/>
            </a:pPr>
            <a:r>
              <a:rPr lang="en-US" sz="8000" dirty="0" smtClean="0">
                <a:solidFill>
                  <a:srgbClr val="FFFF00"/>
                </a:solidFill>
                <a:latin typeface="Arial Black" pitchFamily="34" charset="0"/>
              </a:rPr>
              <a:t>THANK YOU </a:t>
            </a:r>
            <a:endParaRPr lang="en-US" sz="6000" dirty="0" smtClean="0">
              <a:solidFill>
                <a:srgbClr val="FFFF00"/>
              </a:solidFill>
              <a:latin typeface="Arial Black" pitchFamily="34" charset="0"/>
            </a:endParaRPr>
          </a:p>
          <a:p>
            <a:pPr marL="0" indent="0" algn="ctr">
              <a:buNone/>
            </a:pPr>
            <a:r>
              <a:rPr lang="en-US" sz="4800" dirty="0" smtClean="0">
                <a:latin typeface="Swiss921 BT" pitchFamily="34" charset="0"/>
                <a:cs typeface="Adobe Hebrew" pitchFamily="18" charset="-79"/>
              </a:rPr>
              <a:t>AND GOD BLESS</a:t>
            </a:r>
            <a:endParaRPr lang="en-US" sz="4800" dirty="0">
              <a:latin typeface="Swiss921 BT" pitchFamily="34" charset="0"/>
              <a:cs typeface="Adobe Hebrew" pitchFamily="18" charset="-79"/>
            </a:endParaRPr>
          </a:p>
        </p:txBody>
      </p:sp>
    </p:spTree>
    <p:extLst>
      <p:ext uri="{BB962C8B-B14F-4D97-AF65-F5344CB8AC3E}">
        <p14:creationId xmlns:p14="http://schemas.microsoft.com/office/powerpoint/2010/main" val="101639607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1119</TotalTime>
  <Words>573</Words>
  <Application>Microsoft Office PowerPoint</Application>
  <PresentationFormat>On-screen Show (4:3)</PresentationFormat>
  <Paragraphs>58</Paragraphs>
  <Slides>8</Slides>
  <Notes>1</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Office Theme</vt:lpstr>
      <vt:lpstr>Equity</vt:lpstr>
      <vt:lpstr>Technic</vt:lpstr>
      <vt:lpstr>TREM LEADERSHIP MONTH 5</vt:lpstr>
      <vt:lpstr>A PERSON OF INFLUENCE LISTENS TO PEOPLE</vt:lpstr>
      <vt:lpstr>A PERSON OF INFLUENCE LISTENS TO PEOPLE</vt:lpstr>
      <vt:lpstr>A PERSON OF INFLUENCE LISTENS TO PEOPLE</vt:lpstr>
      <vt:lpstr>A PERSON OF INFLUENCE LISTENS TO PEOPLE</vt:lpstr>
      <vt:lpstr>A PERSON OF INFLUENCE LISTENS TO PEOPLE</vt:lpstr>
      <vt:lpstr>A PERSON OF INFLUENCE LISTENS TO PEOPLE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INTERGRITY</dc:title>
  <dc:creator>Windows User</dc:creator>
  <cp:lastModifiedBy>TREM UYO MEDIA-AUDIO</cp:lastModifiedBy>
  <cp:revision>40</cp:revision>
  <dcterms:created xsi:type="dcterms:W3CDTF">2020-01-31T22:12:31Z</dcterms:created>
  <dcterms:modified xsi:type="dcterms:W3CDTF">2020-02-09T13:23:34Z</dcterms:modified>
</cp:coreProperties>
</file>