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816" r:id="rId2"/>
  </p:sldMasterIdLst>
  <p:notesMasterIdLst>
    <p:notesMasterId r:id="rId19"/>
  </p:notesMasterIdLst>
  <p:sldIdLst>
    <p:sldId id="256" r:id="rId3"/>
    <p:sldId id="265" r:id="rId4"/>
    <p:sldId id="327" r:id="rId5"/>
    <p:sldId id="328" r:id="rId6"/>
    <p:sldId id="329" r:id="rId7"/>
    <p:sldId id="330" r:id="rId8"/>
    <p:sldId id="331" r:id="rId9"/>
    <p:sldId id="332" r:id="rId10"/>
    <p:sldId id="333" r:id="rId11"/>
    <p:sldId id="334" r:id="rId12"/>
    <p:sldId id="335" r:id="rId13"/>
    <p:sldId id="336" r:id="rId14"/>
    <p:sldId id="337" r:id="rId15"/>
    <p:sldId id="338" r:id="rId16"/>
    <p:sldId id="339" r:id="rId17"/>
    <p:sldId id="28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8A0000"/>
    <a:srgbClr val="996633"/>
    <a:srgbClr val="77FD9A"/>
    <a:srgbClr val="04FA44"/>
    <a:srgbClr val="FF00FF"/>
    <a:srgbClr val="006600"/>
    <a:srgbClr val="7D4105"/>
    <a:srgbClr val="781597"/>
    <a:srgbClr val="512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1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881275-CCC4-4186-9EEC-544B9EFA9B9A}" type="datetimeFigureOut">
              <a:rPr lang="en-US" smtClean="0"/>
              <a:t>16-Feb-20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96AD8E-E7E1-4F11-B305-3FBA7607212F}" type="slidenum">
              <a:rPr lang="en-US" smtClean="0"/>
              <a:t>‹#›</a:t>
            </a:fld>
            <a:endParaRPr lang="en-US"/>
          </a:p>
        </p:txBody>
      </p:sp>
    </p:spTree>
    <p:extLst>
      <p:ext uri="{BB962C8B-B14F-4D97-AF65-F5344CB8AC3E}">
        <p14:creationId xmlns:p14="http://schemas.microsoft.com/office/powerpoint/2010/main" val="803343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96AD8E-E7E1-4F11-B305-3FBA7607212F}" type="slidenum">
              <a:rPr lang="en-US" smtClean="0"/>
              <a:t>1</a:t>
            </a:fld>
            <a:endParaRPr lang="en-US"/>
          </a:p>
        </p:txBody>
      </p:sp>
    </p:spTree>
    <p:extLst>
      <p:ext uri="{BB962C8B-B14F-4D97-AF65-F5344CB8AC3E}">
        <p14:creationId xmlns:p14="http://schemas.microsoft.com/office/powerpoint/2010/main" val="3414715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FB7816-5210-4EA7-8994-122717D6FFAB}"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4257328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EC342D-8FA2-4885-B413-D31CF15FB547}"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2953407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0C8AB3-A630-44A8-95B7-49FCF9D511E2}"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716152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6FB7816-5210-4EA7-8994-122717D6FFAB}" type="datetime1">
              <a:rPr lang="en-US" smtClean="0"/>
              <a:t>16-Feb-20</a:t>
            </a:fld>
            <a:endParaRPr lang="en-US"/>
          </a:p>
        </p:txBody>
      </p:sp>
      <p:sp>
        <p:nvSpPr>
          <p:cNvPr id="17" name="Footer Placeholder 16"/>
          <p:cNvSpPr>
            <a:spLocks noGrp="1"/>
          </p:cNvSpPr>
          <p:nvPr>
            <p:ph type="ftr" sz="quarter" idx="11"/>
          </p:nvPr>
        </p:nvSpPr>
        <p:spPr>
          <a:xfrm>
            <a:off x="2898648" y="6355080"/>
            <a:ext cx="3474720" cy="365760"/>
          </a:xfrm>
        </p:spPr>
        <p:txBody>
          <a:bodyPr/>
          <a:lstStyle/>
          <a:p>
            <a:r>
              <a:rPr lang="en-US" smtClean="0"/>
              <a:t>TREM CHURCH GROWTH2020: THE PORTRAIT OF A PERSON INFLUENCE</a:t>
            </a:r>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1D715250-561D-4F53-832E-A20DA87BACF3}"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9A5FB69-8396-4FAD-B316-FA11C6FB0379}"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FD1985A8-0D8C-4122-B4FB-57B31FCADE7D}" type="datetime1">
              <a:rPr lang="en-US" smtClean="0"/>
              <a:t>16-Feb-20</a:t>
            </a:fld>
            <a:endParaRPr lang="en-US"/>
          </a:p>
        </p:txBody>
      </p:sp>
      <p:sp>
        <p:nvSpPr>
          <p:cNvPr id="5" name="Footer Placeholder 4"/>
          <p:cNvSpPr>
            <a:spLocks noGrp="1"/>
          </p:cNvSpPr>
          <p:nvPr>
            <p:ph type="ftr" sz="quarter" idx="11"/>
          </p:nvPr>
        </p:nvSpPr>
        <p:spPr>
          <a:xfrm>
            <a:off x="2898648" y="6355080"/>
            <a:ext cx="3474720" cy="365760"/>
          </a:xfrm>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1D715250-561D-4F53-832E-A20DA87BACF3}"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B8EC3C6-954B-45E4-8C77-379341615CC6}" type="datetime1">
              <a:rPr lang="en-US" smtClean="0"/>
              <a:t>16-Feb-20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ACF8AB0-A725-46E3-ADAD-BC6C2D7E1897}" type="datetime1">
              <a:rPr lang="en-US" smtClean="0"/>
              <a:t>16-Feb-20</a:t>
            </a:fld>
            <a:endParaRPr lang="en-US"/>
          </a:p>
        </p:txBody>
      </p:sp>
      <p:sp>
        <p:nvSpPr>
          <p:cNvPr id="8" name="Footer Placeholder 7"/>
          <p:cNvSpPr>
            <a:spLocks noGrp="1"/>
          </p:cNvSpPr>
          <p:nvPr>
            <p:ph type="ftr" sz="quarter" idx="11"/>
          </p:nvPr>
        </p:nvSpPr>
        <p:spPr/>
        <p:txBody>
          <a:bodyPr/>
          <a:lstStyle/>
          <a:p>
            <a:r>
              <a:rPr lang="en-US" smtClean="0"/>
              <a:t>TREM CHURCH GROWTH2020: THE PORTRAIT OF A PERSON INFLUENCE</a:t>
            </a:r>
            <a:endParaRPr lang="en-US"/>
          </a:p>
        </p:txBody>
      </p:sp>
      <p:sp>
        <p:nvSpPr>
          <p:cNvPr id="9" name="Slide Number Placeholder 8"/>
          <p:cNvSpPr>
            <a:spLocks noGrp="1"/>
          </p:cNvSpPr>
          <p:nvPr>
            <p:ph type="sldNum" sz="quarter" idx="12"/>
          </p:nvPr>
        </p:nvSpPr>
        <p:spPr/>
        <p:txBody>
          <a:bodyPr/>
          <a:lstStyle/>
          <a:p>
            <a:fld id="{1D715250-561D-4F53-832E-A20DA87BACF3}"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1B1C83-2AF4-4E0B-999F-531AE272B5FC}" type="datetime1">
              <a:rPr lang="en-US" smtClean="0"/>
              <a:t>16-Feb-20</a:t>
            </a:fld>
            <a:endParaRPr lang="en-US"/>
          </a:p>
        </p:txBody>
      </p:sp>
      <p:sp>
        <p:nvSpPr>
          <p:cNvPr id="4" name="Footer Placeholder 3"/>
          <p:cNvSpPr>
            <a:spLocks noGrp="1"/>
          </p:cNvSpPr>
          <p:nvPr>
            <p:ph type="ftr" sz="quarter" idx="11"/>
          </p:nvPr>
        </p:nvSpPr>
        <p:spPr/>
        <p:txBody>
          <a:bodyPr/>
          <a:lstStyle/>
          <a:p>
            <a:r>
              <a:rPr lang="en-US" smtClean="0"/>
              <a:t>TREM CHURCH GROWTH2020: THE PORTRAIT OF A PERSON INFLUENCE</a:t>
            </a:r>
            <a:endParaRPr lang="en-US"/>
          </a:p>
        </p:txBody>
      </p:sp>
      <p:sp>
        <p:nvSpPr>
          <p:cNvPr id="5" name="Slide Number Placeholder 4"/>
          <p:cNvSpPr>
            <a:spLocks noGrp="1"/>
          </p:cNvSpPr>
          <p:nvPr>
            <p:ph type="sldNum" sz="quarter" idx="12"/>
          </p:nvPr>
        </p:nvSpPr>
        <p:spPr/>
        <p:txBody>
          <a:bodyPr/>
          <a:lstStyle/>
          <a:p>
            <a:fld id="{1D715250-561D-4F53-832E-A20DA87BACF3}"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D6B244-D622-4BA1-B183-0272E09572E1}" type="datetime1">
              <a:rPr lang="en-US" smtClean="0"/>
              <a:t>16-Feb-20</a:t>
            </a:fld>
            <a:endParaRPr lang="en-US"/>
          </a:p>
        </p:txBody>
      </p:sp>
      <p:sp>
        <p:nvSpPr>
          <p:cNvPr id="3" name="Footer Placeholder 2"/>
          <p:cNvSpPr>
            <a:spLocks noGrp="1"/>
          </p:cNvSpPr>
          <p:nvPr>
            <p:ph type="ftr" sz="quarter" idx="11"/>
          </p:nvPr>
        </p:nvSpPr>
        <p:spPr/>
        <p:txBody>
          <a:bodyPr/>
          <a:lstStyle/>
          <a:p>
            <a:r>
              <a:rPr lang="en-US" smtClean="0"/>
              <a:t>TREM CHURCH GROWTH2020: THE PORTRAIT OF A PERSON INFLUENCE</a:t>
            </a:r>
            <a:endParaRPr lang="en-US"/>
          </a:p>
        </p:txBody>
      </p:sp>
      <p:sp>
        <p:nvSpPr>
          <p:cNvPr id="4" name="Slide Number Placeholder 3"/>
          <p:cNvSpPr>
            <a:spLocks noGrp="1"/>
          </p:cNvSpPr>
          <p:nvPr>
            <p:ph type="sldNum" sz="quarter" idx="12"/>
          </p:nvPr>
        </p:nvSpPr>
        <p:spPr/>
        <p:txBody>
          <a:bodyPr/>
          <a:lstStyle/>
          <a:p>
            <a:fld id="{1D715250-561D-4F53-832E-A20DA87BACF3}"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66017ED-4FC7-4DDA-8889-59543BD8D64A}" type="datetime1">
              <a:rPr lang="en-US" smtClean="0"/>
              <a:t>16-Feb-20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A5FB69-8396-4FAD-B316-FA11C6FB0379}"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21056153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A9E958C-5506-4A4F-A39F-4506687A1734}" type="datetime1">
              <a:rPr lang="en-US" smtClean="0"/>
              <a:t>16-Feb-20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EC342D-8FA2-4885-B413-D31CF15FB547}"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0C8AB3-A630-44A8-95B7-49FCF9D511E2}"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1985A8-0D8C-4122-B4FB-57B31FCADE7D}"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767260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8EC3C6-954B-45E4-8C77-379341615CC6}" type="datetime1">
              <a:rPr lang="en-US" smtClean="0"/>
              <a:t>16-Feb-20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394015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CF8AB0-A725-46E3-ADAD-BC6C2D7E1897}" type="datetime1">
              <a:rPr lang="en-US" smtClean="0"/>
              <a:t>16-Feb-20</a:t>
            </a:fld>
            <a:endParaRPr lang="en-US"/>
          </a:p>
        </p:txBody>
      </p:sp>
      <p:sp>
        <p:nvSpPr>
          <p:cNvPr id="8" name="Footer Placeholder 7"/>
          <p:cNvSpPr>
            <a:spLocks noGrp="1"/>
          </p:cNvSpPr>
          <p:nvPr>
            <p:ph type="ftr" sz="quarter" idx="11"/>
          </p:nvPr>
        </p:nvSpPr>
        <p:spPr/>
        <p:txBody>
          <a:bodyPr/>
          <a:lstStyle/>
          <a:p>
            <a:r>
              <a:rPr lang="en-US" smtClean="0"/>
              <a:t>TREM CHURCH GROWTH2020: THE PORTRAIT OF A PERSON INFLUENCE</a:t>
            </a:r>
            <a:endParaRPr lang="en-US"/>
          </a:p>
        </p:txBody>
      </p:sp>
      <p:sp>
        <p:nvSpPr>
          <p:cNvPr id="9" name="Slide Number Placeholder 8"/>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105292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1B1C83-2AF4-4E0B-999F-531AE272B5FC}" type="datetime1">
              <a:rPr lang="en-US" smtClean="0"/>
              <a:t>16-Feb-20</a:t>
            </a:fld>
            <a:endParaRPr lang="en-US"/>
          </a:p>
        </p:txBody>
      </p:sp>
      <p:sp>
        <p:nvSpPr>
          <p:cNvPr id="4" name="Footer Placeholder 3"/>
          <p:cNvSpPr>
            <a:spLocks noGrp="1"/>
          </p:cNvSpPr>
          <p:nvPr>
            <p:ph type="ftr" sz="quarter" idx="11"/>
          </p:nvPr>
        </p:nvSpPr>
        <p:spPr/>
        <p:txBody>
          <a:bodyPr/>
          <a:lstStyle/>
          <a:p>
            <a:r>
              <a:rPr lang="en-US" smtClean="0"/>
              <a:t>TREM CHURCH GROWTH2020: THE PORTRAIT OF A PERSON INFLUENCE</a:t>
            </a:r>
            <a:endParaRPr lang="en-US"/>
          </a:p>
        </p:txBody>
      </p:sp>
      <p:sp>
        <p:nvSpPr>
          <p:cNvPr id="5" name="Slide Number Placeholder 4"/>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2834140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D6B244-D622-4BA1-B183-0272E09572E1}" type="datetime1">
              <a:rPr lang="en-US" smtClean="0"/>
              <a:t>16-Feb-20</a:t>
            </a:fld>
            <a:endParaRPr lang="en-US"/>
          </a:p>
        </p:txBody>
      </p:sp>
      <p:sp>
        <p:nvSpPr>
          <p:cNvPr id="3" name="Footer Placeholder 2"/>
          <p:cNvSpPr>
            <a:spLocks noGrp="1"/>
          </p:cNvSpPr>
          <p:nvPr>
            <p:ph type="ftr" sz="quarter" idx="11"/>
          </p:nvPr>
        </p:nvSpPr>
        <p:spPr/>
        <p:txBody>
          <a:bodyPr/>
          <a:lstStyle/>
          <a:p>
            <a:r>
              <a:rPr lang="en-US" smtClean="0"/>
              <a:t>TREM CHURCH GROWTH2020: THE PORTRAIT OF A PERSON INFLUENCE</a:t>
            </a:r>
            <a:endParaRPr lang="en-US"/>
          </a:p>
        </p:txBody>
      </p:sp>
      <p:sp>
        <p:nvSpPr>
          <p:cNvPr id="4" name="Slide Number Placeholder 3"/>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3328454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6017ED-4FC7-4DDA-8889-59543BD8D64A}" type="datetime1">
              <a:rPr lang="en-US" smtClean="0"/>
              <a:t>16-Feb-20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3765041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9E958C-5506-4A4F-A39F-4506687A1734}" type="datetime1">
              <a:rPr lang="en-US" smtClean="0"/>
              <a:t>16-Feb-20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469460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3BA561-46E3-4847-A67B-4937483DAAA0}" type="datetime1">
              <a:rPr lang="en-US" smtClean="0"/>
              <a:t>16-Feb-20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TREM CHURCH GROWTH2020: THE PORTRAIT OF A PERSON INFLUENCE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15250-561D-4F53-832E-A20DA87BACF3}" type="slidenum">
              <a:rPr lang="en-US" smtClean="0"/>
              <a:t>‹#›</a:t>
            </a:fld>
            <a:endParaRPr lang="en-US"/>
          </a:p>
        </p:txBody>
      </p:sp>
    </p:spTree>
    <p:extLst>
      <p:ext uri="{BB962C8B-B14F-4D97-AF65-F5344CB8AC3E}">
        <p14:creationId xmlns:p14="http://schemas.microsoft.com/office/powerpoint/2010/main" val="2386642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A3BA561-46E3-4847-A67B-4937483DAAA0}" type="datetime1">
              <a:rPr lang="en-US" smtClean="0"/>
              <a:t>16-Feb-20</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en-US" smtClean="0"/>
              <a:t>TREM CHURCH GROWTH2020: THE PORTRAIT OF A PERSON INFLUENCE</a:t>
            </a:r>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1D715250-561D-4F53-832E-A20DA87BACF3}"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sldNum="0"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7FD9A">
            <a:alpha val="7300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685800"/>
            <a:ext cx="7596739" cy="631825"/>
          </a:xfrm>
        </p:spPr>
        <p:txBody>
          <a:bodyPr>
            <a:noAutofit/>
          </a:bodyPr>
          <a:lstStyle/>
          <a:p>
            <a:pPr algn="ctr"/>
            <a:r>
              <a:rPr lang="en-US" sz="3600" dirty="0" smtClean="0">
                <a:solidFill>
                  <a:srgbClr val="FF0000"/>
                </a:solidFill>
                <a:latin typeface="Arial Black" pitchFamily="34" charset="0"/>
              </a:rPr>
              <a:t>TREM LEADERSHIP MONTH 5</a:t>
            </a:r>
            <a:endParaRPr lang="en-US" sz="3600" dirty="0">
              <a:solidFill>
                <a:srgbClr val="FF0000"/>
              </a:solidFill>
              <a:latin typeface="Arial Black" pitchFamily="34" charset="0"/>
            </a:endParaRPr>
          </a:p>
        </p:txBody>
      </p:sp>
      <p:sp>
        <p:nvSpPr>
          <p:cNvPr id="8" name="Footer Placeholder 3"/>
          <p:cNvSpPr>
            <a:spLocks noGrp="1"/>
          </p:cNvSpPr>
          <p:nvPr>
            <p:ph type="ftr" sz="quarter" idx="11"/>
          </p:nvPr>
        </p:nvSpPr>
        <p:spPr>
          <a:xfrm>
            <a:off x="0" y="6477000"/>
            <a:ext cx="9067800" cy="365125"/>
          </a:xfrm>
        </p:spPr>
        <p:txBody>
          <a:bodyPr/>
          <a:lstStyle/>
          <a:p>
            <a:pPr algn="ctr"/>
            <a:r>
              <a:rPr lang="en-US" sz="1800" b="1" dirty="0" smtClean="0">
                <a:solidFill>
                  <a:srgbClr val="FF0000"/>
                </a:solidFill>
                <a:latin typeface="Century725 Cn BT" pitchFamily="18" charset="0"/>
              </a:rPr>
              <a:t>TREM CHURCH GROWTH 2020: </a:t>
            </a:r>
            <a:r>
              <a:rPr lang="en-US" sz="1900" i="1" dirty="0" smtClean="0">
                <a:solidFill>
                  <a:srgbClr val="996633"/>
                </a:solidFill>
                <a:latin typeface="Alibi" pitchFamily="2" charset="0"/>
                <a:ea typeface="Tahoma" pitchFamily="34" charset="0"/>
                <a:cs typeface="Mongolian Baiti" pitchFamily="66" charset="0"/>
              </a:rPr>
              <a:t>A</a:t>
            </a:r>
            <a:r>
              <a:rPr lang="en-US" sz="1900" dirty="0" smtClean="0">
                <a:solidFill>
                  <a:srgbClr val="996633"/>
                </a:solidFill>
                <a:latin typeface="Alibi" pitchFamily="2" charset="0"/>
                <a:ea typeface="Tahoma" pitchFamily="34" charset="0"/>
                <a:cs typeface="Mongolian Baiti" pitchFamily="66" charset="0"/>
              </a:rPr>
              <a:t> </a:t>
            </a:r>
            <a:r>
              <a:rPr lang="en-US" sz="1900" i="1" dirty="0" smtClean="0">
                <a:solidFill>
                  <a:srgbClr val="996633"/>
                </a:solidFill>
                <a:latin typeface="Alibi" pitchFamily="2" charset="0"/>
                <a:ea typeface="Tahoma" pitchFamily="34" charset="0"/>
                <a:cs typeface="Mongolian Baiti" pitchFamily="66" charset="0"/>
              </a:rPr>
              <a:t>PERSON OF INFLUENCE  </a:t>
            </a:r>
            <a:r>
              <a:rPr lang="en-US" sz="1900" i="1" dirty="0" smtClean="0">
                <a:solidFill>
                  <a:srgbClr val="996633"/>
                </a:solidFill>
                <a:latin typeface="Alibi" pitchFamily="2" charset="0"/>
                <a:ea typeface="Tahoma" pitchFamily="34" charset="0"/>
                <a:cs typeface="Mongolian Baiti" pitchFamily="66" charset="0"/>
              </a:rPr>
              <a:t>NAVIGATES FOR OTHER </a:t>
            </a:r>
            <a:r>
              <a:rPr lang="en-US" sz="1900" i="1" dirty="0" smtClean="0">
                <a:solidFill>
                  <a:srgbClr val="996633"/>
                </a:solidFill>
                <a:latin typeface="Alibi" pitchFamily="2" charset="0"/>
                <a:ea typeface="Tahoma" pitchFamily="34" charset="0"/>
                <a:cs typeface="Mongolian Baiti" pitchFamily="66" charset="0"/>
              </a:rPr>
              <a:t>PEOPLE</a:t>
            </a:r>
            <a:endParaRPr lang="en-US" sz="1900" i="1" dirty="0">
              <a:solidFill>
                <a:srgbClr val="996633"/>
              </a:solidFill>
              <a:latin typeface="Alibi" pitchFamily="2" charset="0"/>
              <a:ea typeface="Tahoma" pitchFamily="34" charset="0"/>
              <a:cs typeface="Mongolian Baiti" pitchFamily="66" charset="0"/>
            </a:endParaRPr>
          </a:p>
        </p:txBody>
      </p:sp>
      <p:sp>
        <p:nvSpPr>
          <p:cNvPr id="7" name="Title 1"/>
          <p:cNvSpPr txBox="1">
            <a:spLocks/>
          </p:cNvSpPr>
          <p:nvPr/>
        </p:nvSpPr>
        <p:spPr>
          <a:xfrm>
            <a:off x="917996" y="1806575"/>
            <a:ext cx="74676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en-US" sz="5400" b="1" dirty="0" smtClean="0">
                <a:solidFill>
                  <a:srgbClr val="0000FF"/>
                </a:solidFill>
                <a:latin typeface="Algerian" pitchFamily="82" charset="0"/>
              </a:rPr>
              <a:t>THE PORTRAIT OF A PERSON OF INFLUENCE </a:t>
            </a:r>
          </a:p>
        </p:txBody>
      </p:sp>
      <p:sp>
        <p:nvSpPr>
          <p:cNvPr id="5" name="Title 1"/>
          <p:cNvSpPr txBox="1">
            <a:spLocks/>
          </p:cNvSpPr>
          <p:nvPr/>
        </p:nvSpPr>
        <p:spPr>
          <a:xfrm>
            <a:off x="914400" y="4016375"/>
            <a:ext cx="74676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en-US" sz="5400" b="1" dirty="0" smtClean="0">
                <a:solidFill>
                  <a:srgbClr val="996633"/>
                </a:solidFill>
                <a:latin typeface="Swiss921 BT" pitchFamily="34" charset="0"/>
              </a:rPr>
              <a:t>A PERSON OF INFLUENCE </a:t>
            </a:r>
            <a:r>
              <a:rPr lang="en-US" sz="5400" b="1" dirty="0" smtClean="0">
                <a:solidFill>
                  <a:srgbClr val="996633"/>
                </a:solidFill>
                <a:latin typeface="Swiss921 BT" pitchFamily="34" charset="0"/>
              </a:rPr>
              <a:t>NAVIGATES FOR OTHER </a:t>
            </a:r>
            <a:r>
              <a:rPr lang="en-US" sz="5400" b="1" dirty="0" smtClean="0">
                <a:solidFill>
                  <a:srgbClr val="996633"/>
                </a:solidFill>
                <a:latin typeface="Swiss921 BT" pitchFamily="34" charset="0"/>
              </a:rPr>
              <a:t>PEOPLE</a:t>
            </a:r>
            <a:endParaRPr lang="en-US" sz="5400" b="1" dirty="0">
              <a:solidFill>
                <a:srgbClr val="996633"/>
              </a:solidFill>
              <a:latin typeface="Swiss921 BT" pitchFamily="34" charset="0"/>
            </a:endParaRPr>
          </a:p>
        </p:txBody>
      </p:sp>
    </p:spTree>
    <p:extLst>
      <p:ext uri="{BB962C8B-B14F-4D97-AF65-F5344CB8AC3E}">
        <p14:creationId xmlns:p14="http://schemas.microsoft.com/office/powerpoint/2010/main" val="1861797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50" y="228600"/>
            <a:ext cx="9010850" cy="457200"/>
          </a:xfrm>
        </p:spPr>
        <p:txBody>
          <a:bodyPr>
            <a:noAutofit/>
          </a:bodyPr>
          <a:lstStyle/>
          <a:p>
            <a:pPr>
              <a:lnSpc>
                <a:spcPct val="80000"/>
              </a:lnSpc>
            </a:pPr>
            <a:r>
              <a:rPr lang="en-US" sz="4000" b="1" dirty="0" smtClean="0">
                <a:solidFill>
                  <a:srgbClr val="996633"/>
                </a:solidFill>
                <a:latin typeface="Gloucester MT Extra Condensed" pitchFamily="18" charset="0"/>
              </a:rPr>
              <a:t>A PERSON OF INFLUENCE </a:t>
            </a:r>
            <a:r>
              <a:rPr lang="en-US" sz="4000" b="1" dirty="0" smtClean="0">
                <a:solidFill>
                  <a:srgbClr val="996633"/>
                </a:solidFill>
                <a:latin typeface="Gloucester MT Extra Condensed" pitchFamily="18" charset="0"/>
              </a:rPr>
              <a:t>NAVIGATES FOR OTHER </a:t>
            </a:r>
            <a:r>
              <a:rPr lang="en-US" sz="4000" b="1" dirty="0" smtClean="0">
                <a:solidFill>
                  <a:srgbClr val="996633"/>
                </a:solidFill>
                <a:latin typeface="Gloucester MT Extra Condensed" pitchFamily="18" charset="0"/>
              </a:rPr>
              <a:t>PEOPLE</a:t>
            </a:r>
            <a:endParaRPr lang="en-US" sz="4000" dirty="0">
              <a:solidFill>
                <a:srgbClr val="996633"/>
              </a:solidFill>
              <a:latin typeface="Gloucester MT Extra Condensed" pitchFamily="18" charset="0"/>
            </a:endParaRPr>
          </a:p>
        </p:txBody>
      </p:sp>
      <p:sp>
        <p:nvSpPr>
          <p:cNvPr id="3" name="Content Placeholder 2"/>
          <p:cNvSpPr>
            <a:spLocks noGrp="1"/>
          </p:cNvSpPr>
          <p:nvPr>
            <p:ph idx="1"/>
          </p:nvPr>
        </p:nvSpPr>
        <p:spPr>
          <a:xfrm>
            <a:off x="152400" y="685800"/>
            <a:ext cx="8763000" cy="5486400"/>
          </a:xfrm>
        </p:spPr>
        <p:txBody>
          <a:bodyPr>
            <a:noAutofit/>
          </a:bodyPr>
          <a:lstStyle/>
          <a:p>
            <a:pPr lvl="0" algn="just">
              <a:lnSpc>
                <a:spcPct val="80000"/>
              </a:lnSpc>
              <a:spcBef>
                <a:spcPts val="600"/>
              </a:spcBef>
              <a:spcAft>
                <a:spcPts val="600"/>
              </a:spcAft>
            </a:pPr>
            <a:r>
              <a:rPr lang="en-US" sz="2800" dirty="0">
                <a:latin typeface="Adobe Gothic Std B" pitchFamily="34" charset="-128"/>
                <a:ea typeface="Adobe Gothic Std B" pitchFamily="34" charset="-128"/>
                <a:cs typeface="Tahoma" pitchFamily="34" charset="0"/>
              </a:rPr>
              <a:t> </a:t>
            </a:r>
            <a:r>
              <a:rPr lang="en-US" dirty="0" err="1">
                <a:latin typeface="Adobe Gothic Std B" pitchFamily="34" charset="-128"/>
                <a:ea typeface="Adobe Gothic Std B" pitchFamily="34" charset="-128"/>
                <a:cs typeface="Tahoma" pitchFamily="34" charset="0"/>
              </a:rPr>
              <a:t>Jethro</a:t>
            </a:r>
            <a:r>
              <a:rPr lang="en-US" dirty="0">
                <a:latin typeface="Adobe Gothic Std B" pitchFamily="34" charset="-128"/>
                <a:ea typeface="Adobe Gothic Std B" pitchFamily="34" charset="-128"/>
                <a:cs typeface="Tahoma" pitchFamily="34" charset="0"/>
              </a:rPr>
              <a:t> plotted the course for Moses. </a:t>
            </a:r>
            <a:endParaRPr lang="en-US" dirty="0" smtClean="0">
              <a:latin typeface="Adobe Gothic Std B" pitchFamily="34" charset="-128"/>
              <a:ea typeface="Adobe Gothic Std B" pitchFamily="34" charset="-128"/>
              <a:cs typeface="Tahoma" pitchFamily="34" charset="0"/>
            </a:endParaRPr>
          </a:p>
          <a:p>
            <a:pPr lvl="0" algn="just">
              <a:lnSpc>
                <a:spcPct val="80000"/>
              </a:lnSpc>
              <a:spcBef>
                <a:spcPts val="600"/>
              </a:spcBef>
              <a:spcAft>
                <a:spcPts val="600"/>
              </a:spcAft>
            </a:pPr>
            <a:r>
              <a:rPr lang="en-US" dirty="0" smtClean="0">
                <a:solidFill>
                  <a:srgbClr val="FF0000"/>
                </a:solidFill>
                <a:latin typeface="Adobe Gothic Std B" pitchFamily="34" charset="-128"/>
                <a:ea typeface="Adobe Gothic Std B" pitchFamily="34" charset="-128"/>
                <a:cs typeface="Tahoma" pitchFamily="34" charset="0"/>
              </a:rPr>
              <a:t>Ex </a:t>
            </a:r>
            <a:r>
              <a:rPr lang="en-US" dirty="0">
                <a:solidFill>
                  <a:srgbClr val="FF0000"/>
                </a:solidFill>
                <a:latin typeface="Adobe Gothic Std B" pitchFamily="34" charset="-128"/>
                <a:ea typeface="Adobe Gothic Std B" pitchFamily="34" charset="-128"/>
                <a:cs typeface="Tahoma" pitchFamily="34" charset="0"/>
              </a:rPr>
              <a:t>18:14, 17-19 </a:t>
            </a:r>
            <a:endParaRPr lang="en-US" dirty="0" smtClean="0">
              <a:solidFill>
                <a:srgbClr val="FF0000"/>
              </a:solidFill>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2500" dirty="0" smtClean="0">
                <a:latin typeface="Adobe Gothic Std B" pitchFamily="34" charset="-128"/>
                <a:ea typeface="Adobe Gothic Std B" pitchFamily="34" charset="-128"/>
                <a:cs typeface="Tahoma" pitchFamily="34" charset="0"/>
              </a:rPr>
              <a:t>14 </a:t>
            </a:r>
            <a:r>
              <a:rPr lang="en-US" sz="2500" dirty="0">
                <a:latin typeface="Adobe Gothic Std B" pitchFamily="34" charset="-128"/>
                <a:ea typeface="Adobe Gothic Std B" pitchFamily="34" charset="-128"/>
                <a:cs typeface="Tahoma" pitchFamily="34" charset="0"/>
              </a:rPr>
              <a:t>And when Moses' father in law saw all that he did to the people, he said, What is this thing that thou </a:t>
            </a:r>
            <a:r>
              <a:rPr lang="en-US" sz="2500" dirty="0" err="1">
                <a:latin typeface="Adobe Gothic Std B" pitchFamily="34" charset="-128"/>
                <a:ea typeface="Adobe Gothic Std B" pitchFamily="34" charset="-128"/>
                <a:cs typeface="Tahoma" pitchFamily="34" charset="0"/>
              </a:rPr>
              <a:t>doest</a:t>
            </a:r>
            <a:r>
              <a:rPr lang="en-US" sz="2500" dirty="0">
                <a:latin typeface="Adobe Gothic Std B" pitchFamily="34" charset="-128"/>
                <a:ea typeface="Adobe Gothic Std B" pitchFamily="34" charset="-128"/>
                <a:cs typeface="Tahoma" pitchFamily="34" charset="0"/>
              </a:rPr>
              <a:t> to the people? why </a:t>
            </a:r>
            <a:r>
              <a:rPr lang="en-US" sz="2500" dirty="0" err="1">
                <a:latin typeface="Adobe Gothic Std B" pitchFamily="34" charset="-128"/>
                <a:ea typeface="Adobe Gothic Std B" pitchFamily="34" charset="-128"/>
                <a:cs typeface="Tahoma" pitchFamily="34" charset="0"/>
              </a:rPr>
              <a:t>sittest</a:t>
            </a:r>
            <a:r>
              <a:rPr lang="en-US" sz="2500" dirty="0">
                <a:latin typeface="Adobe Gothic Std B" pitchFamily="34" charset="-128"/>
                <a:ea typeface="Adobe Gothic Std B" pitchFamily="34" charset="-128"/>
                <a:cs typeface="Tahoma" pitchFamily="34" charset="0"/>
              </a:rPr>
              <a:t> thou thyself alone, and all the people stand by thee from morning unto even? </a:t>
            </a:r>
            <a:endParaRPr lang="en-US" sz="2500"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2500" dirty="0" smtClean="0">
                <a:latin typeface="Adobe Gothic Std B" pitchFamily="34" charset="-128"/>
                <a:ea typeface="Adobe Gothic Std B" pitchFamily="34" charset="-128"/>
                <a:cs typeface="Tahoma" pitchFamily="34" charset="0"/>
              </a:rPr>
              <a:t>17 </a:t>
            </a:r>
            <a:r>
              <a:rPr lang="en-US" sz="2500" dirty="0">
                <a:latin typeface="Adobe Gothic Std B" pitchFamily="34" charset="-128"/>
                <a:ea typeface="Adobe Gothic Std B" pitchFamily="34" charset="-128"/>
                <a:cs typeface="Tahoma" pitchFamily="34" charset="0"/>
              </a:rPr>
              <a:t>And Moses' father in law said unto him, The thing that thou </a:t>
            </a:r>
            <a:r>
              <a:rPr lang="en-US" sz="2500" dirty="0" err="1">
                <a:latin typeface="Adobe Gothic Std B" pitchFamily="34" charset="-128"/>
                <a:ea typeface="Adobe Gothic Std B" pitchFamily="34" charset="-128"/>
                <a:cs typeface="Tahoma" pitchFamily="34" charset="0"/>
              </a:rPr>
              <a:t>doest</a:t>
            </a:r>
            <a:r>
              <a:rPr lang="en-US" sz="2500" dirty="0">
                <a:latin typeface="Adobe Gothic Std B" pitchFamily="34" charset="-128"/>
                <a:ea typeface="Adobe Gothic Std B" pitchFamily="34" charset="-128"/>
                <a:cs typeface="Tahoma" pitchFamily="34" charset="0"/>
              </a:rPr>
              <a:t> is not good. </a:t>
            </a:r>
            <a:endParaRPr lang="en-US" sz="2500"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2500" dirty="0" smtClean="0">
                <a:latin typeface="Adobe Gothic Std B" pitchFamily="34" charset="-128"/>
                <a:ea typeface="Adobe Gothic Std B" pitchFamily="34" charset="-128"/>
                <a:cs typeface="Tahoma" pitchFamily="34" charset="0"/>
              </a:rPr>
              <a:t>18 </a:t>
            </a:r>
            <a:r>
              <a:rPr lang="en-US" sz="2500" dirty="0">
                <a:latin typeface="Adobe Gothic Std B" pitchFamily="34" charset="-128"/>
                <a:ea typeface="Adobe Gothic Std B" pitchFamily="34" charset="-128"/>
                <a:cs typeface="Tahoma" pitchFamily="34" charset="0"/>
              </a:rPr>
              <a:t>Thou wilt surely wear away, both thou, and this people that is with thee: for this thing is too heavy for thee; thou art not able to perform it thyself alone. </a:t>
            </a:r>
            <a:endParaRPr lang="en-US" sz="2500"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2500" dirty="0" smtClean="0">
                <a:latin typeface="Adobe Gothic Std B" pitchFamily="34" charset="-128"/>
                <a:ea typeface="Adobe Gothic Std B" pitchFamily="34" charset="-128"/>
                <a:cs typeface="Tahoma" pitchFamily="34" charset="0"/>
              </a:rPr>
              <a:t>19 </a:t>
            </a:r>
            <a:r>
              <a:rPr lang="en-US" sz="2500" dirty="0">
                <a:latin typeface="Adobe Gothic Std B" pitchFamily="34" charset="-128"/>
                <a:ea typeface="Adobe Gothic Std B" pitchFamily="34" charset="-128"/>
                <a:cs typeface="Tahoma" pitchFamily="34" charset="0"/>
              </a:rPr>
              <a:t>Hearken now unto my voice, I will give thee counsel, and God shall be with thee: Be thou for the people to God-ward, that thou </a:t>
            </a:r>
            <a:r>
              <a:rPr lang="en-US" sz="2500" dirty="0" err="1">
                <a:latin typeface="Adobe Gothic Std B" pitchFamily="34" charset="-128"/>
                <a:ea typeface="Adobe Gothic Std B" pitchFamily="34" charset="-128"/>
                <a:cs typeface="Tahoma" pitchFamily="34" charset="0"/>
              </a:rPr>
              <a:t>mayest</a:t>
            </a:r>
            <a:r>
              <a:rPr lang="en-US" sz="2500" dirty="0">
                <a:latin typeface="Adobe Gothic Std B" pitchFamily="34" charset="-128"/>
                <a:ea typeface="Adobe Gothic Std B" pitchFamily="34" charset="-128"/>
                <a:cs typeface="Tahoma" pitchFamily="34" charset="0"/>
              </a:rPr>
              <a:t> bring the causes unto God: </a:t>
            </a:r>
            <a:endParaRPr lang="en-US" sz="2500" dirty="0">
              <a:latin typeface="Adobe Gothic Std B" pitchFamily="34" charset="-128"/>
              <a:ea typeface="Adobe Gothic Std B" pitchFamily="34" charset="-128"/>
              <a:cs typeface="Tahoma" pitchFamily="34" charset="0"/>
            </a:endParaRPr>
          </a:p>
        </p:txBody>
      </p:sp>
      <p:cxnSp>
        <p:nvCxnSpPr>
          <p:cNvPr id="8" name="Straight Connector 7"/>
          <p:cNvCxnSpPr/>
          <p:nvPr/>
        </p:nvCxnSpPr>
        <p:spPr>
          <a:xfrm>
            <a:off x="56950" y="6515500"/>
            <a:ext cx="9067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0" y="6477000"/>
            <a:ext cx="8915400" cy="365125"/>
          </a:xfrm>
        </p:spPr>
        <p:txBody>
          <a:bodyPr/>
          <a:lstStyle/>
          <a:p>
            <a:pPr algn="ctr"/>
            <a:r>
              <a:rPr lang="en-US" sz="1800" b="1" dirty="0" smtClean="0">
                <a:solidFill>
                  <a:srgbClr val="FF0000"/>
                </a:solidFill>
                <a:latin typeface="Century725 Cn BT" pitchFamily="18" charset="0"/>
              </a:rPr>
              <a:t>TREM CHURCH GROWTH 2020: </a:t>
            </a:r>
            <a:r>
              <a:rPr lang="en-US" sz="1900" i="1" dirty="0" smtClean="0">
                <a:solidFill>
                  <a:srgbClr val="996633"/>
                </a:solidFill>
                <a:latin typeface="Alibi" pitchFamily="2" charset="0"/>
                <a:ea typeface="Tahoma" pitchFamily="34" charset="0"/>
                <a:cs typeface="Mongolian Baiti" pitchFamily="66" charset="0"/>
              </a:rPr>
              <a:t>A</a:t>
            </a:r>
            <a:r>
              <a:rPr lang="en-US" sz="1900" dirty="0" smtClean="0">
                <a:solidFill>
                  <a:srgbClr val="996633"/>
                </a:solidFill>
                <a:latin typeface="Alibi" pitchFamily="2" charset="0"/>
                <a:ea typeface="Tahoma" pitchFamily="34" charset="0"/>
                <a:cs typeface="Mongolian Baiti" pitchFamily="66" charset="0"/>
              </a:rPr>
              <a:t> </a:t>
            </a:r>
            <a:r>
              <a:rPr lang="en-US" sz="1900" i="1" dirty="0" smtClean="0">
                <a:solidFill>
                  <a:srgbClr val="996633"/>
                </a:solidFill>
                <a:latin typeface="Alibi" pitchFamily="2" charset="0"/>
                <a:ea typeface="Tahoma" pitchFamily="34" charset="0"/>
                <a:cs typeface="Mongolian Baiti" pitchFamily="66" charset="0"/>
              </a:rPr>
              <a:t>PERSON OF INFLUENCE  </a:t>
            </a:r>
            <a:r>
              <a:rPr lang="en-US" sz="1900" i="1" dirty="0" smtClean="0">
                <a:solidFill>
                  <a:srgbClr val="996633"/>
                </a:solidFill>
                <a:latin typeface="Alibi" pitchFamily="2" charset="0"/>
                <a:ea typeface="Tahoma" pitchFamily="34" charset="0"/>
                <a:cs typeface="Mongolian Baiti" pitchFamily="66" charset="0"/>
              </a:rPr>
              <a:t>NAVIGATES FOR OTHER </a:t>
            </a:r>
            <a:r>
              <a:rPr lang="en-US" sz="1900" i="1" dirty="0" smtClean="0">
                <a:solidFill>
                  <a:srgbClr val="996633"/>
                </a:solidFill>
                <a:latin typeface="Alibi" pitchFamily="2" charset="0"/>
                <a:ea typeface="Tahoma" pitchFamily="34" charset="0"/>
                <a:cs typeface="Mongolian Baiti" pitchFamily="66" charset="0"/>
              </a:rPr>
              <a:t>PEOPLE</a:t>
            </a:r>
            <a:endParaRPr lang="en-US" sz="1900" i="1" dirty="0">
              <a:solidFill>
                <a:srgbClr val="996633"/>
              </a:solidFill>
              <a:latin typeface="Alibi" pitchFamily="2" charset="0"/>
              <a:ea typeface="Tahoma" pitchFamily="34" charset="0"/>
              <a:cs typeface="Mongolian Baiti" pitchFamily="66" charset="0"/>
            </a:endParaRPr>
          </a:p>
        </p:txBody>
      </p:sp>
    </p:spTree>
    <p:extLst>
      <p:ext uri="{BB962C8B-B14F-4D97-AF65-F5344CB8AC3E}">
        <p14:creationId xmlns:p14="http://schemas.microsoft.com/office/powerpoint/2010/main" val="3232938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50" y="228600"/>
            <a:ext cx="9010850" cy="457200"/>
          </a:xfrm>
        </p:spPr>
        <p:txBody>
          <a:bodyPr>
            <a:noAutofit/>
          </a:bodyPr>
          <a:lstStyle/>
          <a:p>
            <a:pPr>
              <a:lnSpc>
                <a:spcPct val="80000"/>
              </a:lnSpc>
            </a:pPr>
            <a:r>
              <a:rPr lang="en-US" sz="4000" b="1" dirty="0" smtClean="0">
                <a:solidFill>
                  <a:srgbClr val="996633"/>
                </a:solidFill>
                <a:latin typeface="Gloucester MT Extra Condensed" pitchFamily="18" charset="0"/>
              </a:rPr>
              <a:t>A PERSON OF INFLUENCE </a:t>
            </a:r>
            <a:r>
              <a:rPr lang="en-US" sz="4000" b="1" dirty="0" smtClean="0">
                <a:solidFill>
                  <a:srgbClr val="996633"/>
                </a:solidFill>
                <a:latin typeface="Gloucester MT Extra Condensed" pitchFamily="18" charset="0"/>
              </a:rPr>
              <a:t>NAVIGATES FOR OTHER </a:t>
            </a:r>
            <a:r>
              <a:rPr lang="en-US" sz="4000" b="1" dirty="0" smtClean="0">
                <a:solidFill>
                  <a:srgbClr val="996633"/>
                </a:solidFill>
                <a:latin typeface="Gloucester MT Extra Condensed" pitchFamily="18" charset="0"/>
              </a:rPr>
              <a:t>PEOPLE</a:t>
            </a:r>
            <a:endParaRPr lang="en-US" sz="4000" dirty="0">
              <a:solidFill>
                <a:srgbClr val="996633"/>
              </a:solidFill>
              <a:latin typeface="Gloucester MT Extra Condensed" pitchFamily="18" charset="0"/>
            </a:endParaRPr>
          </a:p>
        </p:txBody>
      </p:sp>
      <p:sp>
        <p:nvSpPr>
          <p:cNvPr id="3" name="Content Placeholder 2"/>
          <p:cNvSpPr>
            <a:spLocks noGrp="1"/>
          </p:cNvSpPr>
          <p:nvPr>
            <p:ph idx="1"/>
          </p:nvPr>
        </p:nvSpPr>
        <p:spPr>
          <a:xfrm>
            <a:off x="152400" y="838200"/>
            <a:ext cx="8763000" cy="5486400"/>
          </a:xfrm>
        </p:spPr>
        <p:txBody>
          <a:bodyPr>
            <a:noAutofit/>
          </a:bodyPr>
          <a:lstStyle/>
          <a:p>
            <a:pPr lvl="0" algn="just">
              <a:lnSpc>
                <a:spcPct val="80000"/>
              </a:lnSpc>
              <a:spcBef>
                <a:spcPts val="600"/>
              </a:spcBef>
              <a:spcAft>
                <a:spcPts val="600"/>
              </a:spcAft>
            </a:pPr>
            <a:r>
              <a:rPr lang="en-US" sz="2800" dirty="0">
                <a:latin typeface="Adobe Gothic Std B" pitchFamily="34" charset="-128"/>
                <a:ea typeface="Adobe Gothic Std B" pitchFamily="34" charset="-128"/>
                <a:cs typeface="Tahoma" pitchFamily="34" charset="0"/>
              </a:rPr>
              <a:t> </a:t>
            </a:r>
            <a:r>
              <a:rPr lang="en-US" dirty="0" smtClean="0">
                <a:latin typeface="Adobe Gothic Std B" pitchFamily="34" charset="-128"/>
                <a:ea typeface="Adobe Gothic Std B" pitchFamily="34" charset="-128"/>
                <a:cs typeface="Tahoma" pitchFamily="34" charset="0"/>
              </a:rPr>
              <a:t>A </a:t>
            </a:r>
            <a:r>
              <a:rPr lang="en-US" dirty="0">
                <a:latin typeface="Adobe Gothic Std B" pitchFamily="34" charset="-128"/>
                <a:ea typeface="Adobe Gothic Std B" pitchFamily="34" charset="-128"/>
                <a:cs typeface="Tahoma" pitchFamily="34" charset="0"/>
              </a:rPr>
              <a:t>Navigator Thinks Ahead. </a:t>
            </a:r>
            <a:endParaRPr lang="en-US" dirty="0" smtClean="0">
              <a:latin typeface="Adobe Gothic Std B" pitchFamily="34" charset="-128"/>
              <a:ea typeface="Adobe Gothic Std B" pitchFamily="34" charset="-128"/>
              <a:cs typeface="Tahoma" pitchFamily="34" charset="0"/>
            </a:endParaRPr>
          </a:p>
          <a:p>
            <a:pPr lvl="0"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Prepare </a:t>
            </a:r>
            <a:r>
              <a:rPr lang="en-US" dirty="0">
                <a:latin typeface="Adobe Gothic Std B" pitchFamily="34" charset="-128"/>
                <a:ea typeface="Adobe Gothic Std B" pitchFamily="34" charset="-128"/>
                <a:cs typeface="Tahoma" pitchFamily="34" charset="0"/>
              </a:rPr>
              <a:t>people for the things they are going to face. </a:t>
            </a:r>
            <a:endParaRPr lang="en-US" dirty="0" smtClean="0">
              <a:latin typeface="Adobe Gothic Std B" pitchFamily="34" charset="-128"/>
              <a:ea typeface="Adobe Gothic Std B" pitchFamily="34" charset="-128"/>
              <a:cs typeface="Tahoma" pitchFamily="34" charset="0"/>
            </a:endParaRPr>
          </a:p>
          <a:p>
            <a:pPr lvl="0"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Recognize </a:t>
            </a:r>
            <a:r>
              <a:rPr lang="en-US" dirty="0">
                <a:latin typeface="Adobe Gothic Std B" pitchFamily="34" charset="-128"/>
                <a:ea typeface="Adobe Gothic Std B" pitchFamily="34" charset="-128"/>
                <a:cs typeface="Tahoma" pitchFamily="34" charset="0"/>
              </a:rPr>
              <a:t>problems before they become emergencies. </a:t>
            </a:r>
            <a:endParaRPr lang="en-US" dirty="0" smtClean="0">
              <a:latin typeface="Adobe Gothic Std B" pitchFamily="34" charset="-128"/>
              <a:ea typeface="Adobe Gothic Std B" pitchFamily="34" charset="-128"/>
              <a:cs typeface="Tahoma" pitchFamily="34" charset="0"/>
            </a:endParaRPr>
          </a:p>
          <a:p>
            <a:pPr lvl="0"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To </a:t>
            </a:r>
            <a:r>
              <a:rPr lang="en-US" dirty="0">
                <a:latin typeface="Adobe Gothic Std B" pitchFamily="34" charset="-128"/>
                <a:ea typeface="Adobe Gothic Std B" pitchFamily="34" charset="-128"/>
                <a:cs typeface="Tahoma" pitchFamily="34" charset="0"/>
              </a:rPr>
              <a:t>help them prepare for potential difﬁculties, help them understand that: </a:t>
            </a:r>
            <a:endParaRPr lang="en-US"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Everybody </a:t>
            </a:r>
            <a:r>
              <a:rPr lang="en-US" dirty="0">
                <a:latin typeface="Adobe Gothic Std B" pitchFamily="34" charset="-128"/>
                <a:ea typeface="Adobe Gothic Std B" pitchFamily="34" charset="-128"/>
                <a:cs typeface="Tahoma" pitchFamily="34" charset="0"/>
              </a:rPr>
              <a:t>faces problems. </a:t>
            </a:r>
            <a:endParaRPr lang="en-US"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Successful </a:t>
            </a:r>
            <a:r>
              <a:rPr lang="en-US" dirty="0">
                <a:latin typeface="Adobe Gothic Std B" pitchFamily="34" charset="-128"/>
                <a:ea typeface="Adobe Gothic Std B" pitchFamily="34" charset="-128"/>
                <a:cs typeface="Tahoma" pitchFamily="34" charset="0"/>
              </a:rPr>
              <a:t>people face more problems than unsuccessful people</a:t>
            </a:r>
            <a:r>
              <a:rPr lang="en-US" dirty="0" smtClean="0">
                <a:latin typeface="Adobe Gothic Std B" pitchFamily="34" charset="-128"/>
                <a:ea typeface="Adobe Gothic Std B" pitchFamily="34" charset="-128"/>
                <a:cs typeface="Tahoma" pitchFamily="34" charset="0"/>
              </a:rPr>
              <a:t>.</a:t>
            </a:r>
          </a:p>
          <a:p>
            <a:pPr lvl="1"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Money </a:t>
            </a:r>
            <a:r>
              <a:rPr lang="en-US" dirty="0" err="1" smtClean="0">
                <a:latin typeface="Adobe Gothic Std B" pitchFamily="34" charset="-128"/>
                <a:ea typeface="Adobe Gothic Std B" pitchFamily="34" charset="-128"/>
                <a:cs typeface="Tahoma" pitchFamily="34" charset="0"/>
              </a:rPr>
              <a:t>doesnt</a:t>
            </a:r>
            <a:r>
              <a:rPr lang="en-US" dirty="0" smtClean="0">
                <a:latin typeface="Adobe Gothic Std B" pitchFamily="34" charset="-128"/>
                <a:ea typeface="Adobe Gothic Std B" pitchFamily="34" charset="-128"/>
                <a:cs typeface="Tahoma" pitchFamily="34" charset="0"/>
              </a:rPr>
              <a:t> solve </a:t>
            </a:r>
            <a:r>
              <a:rPr lang="en-US" dirty="0">
                <a:latin typeface="Adobe Gothic Std B" pitchFamily="34" charset="-128"/>
                <a:ea typeface="Adobe Gothic Std B" pitchFamily="34" charset="-128"/>
                <a:cs typeface="Tahoma" pitchFamily="34" charset="0"/>
              </a:rPr>
              <a:t>problems. </a:t>
            </a:r>
            <a:endParaRPr lang="en-US"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Problems </a:t>
            </a:r>
            <a:r>
              <a:rPr lang="en-US" dirty="0">
                <a:latin typeface="Adobe Gothic Std B" pitchFamily="34" charset="-128"/>
                <a:ea typeface="Adobe Gothic Std B" pitchFamily="34" charset="-128"/>
                <a:cs typeface="Tahoma" pitchFamily="34" charset="0"/>
              </a:rPr>
              <a:t>provide opportunities for growth</a:t>
            </a:r>
            <a:r>
              <a:rPr lang="en-US" dirty="0" smtClean="0">
                <a:latin typeface="Adobe Gothic Std B" pitchFamily="34" charset="-128"/>
                <a:ea typeface="Adobe Gothic Std B" pitchFamily="34" charset="-128"/>
                <a:cs typeface="Tahoma" pitchFamily="34" charset="0"/>
              </a:rPr>
              <a:t>.</a:t>
            </a:r>
            <a:endParaRPr lang="en-US" sz="2100" dirty="0">
              <a:latin typeface="Adobe Gothic Std B" pitchFamily="34" charset="-128"/>
              <a:ea typeface="Adobe Gothic Std B" pitchFamily="34" charset="-128"/>
              <a:cs typeface="Tahoma" pitchFamily="34" charset="0"/>
            </a:endParaRPr>
          </a:p>
        </p:txBody>
      </p:sp>
      <p:cxnSp>
        <p:nvCxnSpPr>
          <p:cNvPr id="8" name="Straight Connector 7"/>
          <p:cNvCxnSpPr/>
          <p:nvPr/>
        </p:nvCxnSpPr>
        <p:spPr>
          <a:xfrm>
            <a:off x="56950" y="6515500"/>
            <a:ext cx="9067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0" y="6477000"/>
            <a:ext cx="8915400" cy="365125"/>
          </a:xfrm>
        </p:spPr>
        <p:txBody>
          <a:bodyPr/>
          <a:lstStyle/>
          <a:p>
            <a:pPr algn="ctr"/>
            <a:r>
              <a:rPr lang="en-US" sz="1800" b="1" dirty="0" smtClean="0">
                <a:solidFill>
                  <a:srgbClr val="FF0000"/>
                </a:solidFill>
                <a:latin typeface="Century725 Cn BT" pitchFamily="18" charset="0"/>
              </a:rPr>
              <a:t>TREM CHURCH GROWTH 2020: </a:t>
            </a:r>
            <a:r>
              <a:rPr lang="en-US" sz="1900" i="1" dirty="0" smtClean="0">
                <a:solidFill>
                  <a:srgbClr val="996633"/>
                </a:solidFill>
                <a:latin typeface="Alibi" pitchFamily="2" charset="0"/>
                <a:ea typeface="Tahoma" pitchFamily="34" charset="0"/>
                <a:cs typeface="Mongolian Baiti" pitchFamily="66" charset="0"/>
              </a:rPr>
              <a:t>A</a:t>
            </a:r>
            <a:r>
              <a:rPr lang="en-US" sz="1900" dirty="0" smtClean="0">
                <a:solidFill>
                  <a:srgbClr val="996633"/>
                </a:solidFill>
                <a:latin typeface="Alibi" pitchFamily="2" charset="0"/>
                <a:ea typeface="Tahoma" pitchFamily="34" charset="0"/>
                <a:cs typeface="Mongolian Baiti" pitchFamily="66" charset="0"/>
              </a:rPr>
              <a:t> </a:t>
            </a:r>
            <a:r>
              <a:rPr lang="en-US" sz="1900" i="1" dirty="0" smtClean="0">
                <a:solidFill>
                  <a:srgbClr val="996633"/>
                </a:solidFill>
                <a:latin typeface="Alibi" pitchFamily="2" charset="0"/>
                <a:ea typeface="Tahoma" pitchFamily="34" charset="0"/>
                <a:cs typeface="Mongolian Baiti" pitchFamily="66" charset="0"/>
              </a:rPr>
              <a:t>PERSON OF INFLUENCE  </a:t>
            </a:r>
            <a:r>
              <a:rPr lang="en-US" sz="1900" i="1" dirty="0" smtClean="0">
                <a:solidFill>
                  <a:srgbClr val="996633"/>
                </a:solidFill>
                <a:latin typeface="Alibi" pitchFamily="2" charset="0"/>
                <a:ea typeface="Tahoma" pitchFamily="34" charset="0"/>
                <a:cs typeface="Mongolian Baiti" pitchFamily="66" charset="0"/>
              </a:rPr>
              <a:t>NAVIGATES FOR OTHER </a:t>
            </a:r>
            <a:r>
              <a:rPr lang="en-US" sz="1900" i="1" dirty="0" smtClean="0">
                <a:solidFill>
                  <a:srgbClr val="996633"/>
                </a:solidFill>
                <a:latin typeface="Alibi" pitchFamily="2" charset="0"/>
                <a:ea typeface="Tahoma" pitchFamily="34" charset="0"/>
                <a:cs typeface="Mongolian Baiti" pitchFamily="66" charset="0"/>
              </a:rPr>
              <a:t>PEOPLE</a:t>
            </a:r>
            <a:endParaRPr lang="en-US" sz="1900" i="1" dirty="0">
              <a:solidFill>
                <a:srgbClr val="996633"/>
              </a:solidFill>
              <a:latin typeface="Alibi" pitchFamily="2" charset="0"/>
              <a:ea typeface="Tahoma" pitchFamily="34" charset="0"/>
              <a:cs typeface="Mongolian Baiti" pitchFamily="66" charset="0"/>
            </a:endParaRPr>
          </a:p>
        </p:txBody>
      </p:sp>
    </p:spTree>
    <p:extLst>
      <p:ext uri="{BB962C8B-B14F-4D97-AF65-F5344CB8AC3E}">
        <p14:creationId xmlns:p14="http://schemas.microsoft.com/office/powerpoint/2010/main" val="3838150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50" y="228600"/>
            <a:ext cx="9010850" cy="457200"/>
          </a:xfrm>
        </p:spPr>
        <p:txBody>
          <a:bodyPr>
            <a:noAutofit/>
          </a:bodyPr>
          <a:lstStyle/>
          <a:p>
            <a:pPr>
              <a:lnSpc>
                <a:spcPct val="80000"/>
              </a:lnSpc>
            </a:pPr>
            <a:r>
              <a:rPr lang="en-US" sz="4000" b="1" dirty="0" smtClean="0">
                <a:solidFill>
                  <a:srgbClr val="996633"/>
                </a:solidFill>
                <a:latin typeface="Gloucester MT Extra Condensed" pitchFamily="18" charset="0"/>
              </a:rPr>
              <a:t>A PERSON OF INFLUENCE </a:t>
            </a:r>
            <a:r>
              <a:rPr lang="en-US" sz="4000" b="1" dirty="0" smtClean="0">
                <a:solidFill>
                  <a:srgbClr val="996633"/>
                </a:solidFill>
                <a:latin typeface="Gloucester MT Extra Condensed" pitchFamily="18" charset="0"/>
              </a:rPr>
              <a:t>NAVIGATES FOR OTHER </a:t>
            </a:r>
            <a:r>
              <a:rPr lang="en-US" sz="4000" b="1" dirty="0" smtClean="0">
                <a:solidFill>
                  <a:srgbClr val="996633"/>
                </a:solidFill>
                <a:latin typeface="Gloucester MT Extra Condensed" pitchFamily="18" charset="0"/>
              </a:rPr>
              <a:t>PEOPLE</a:t>
            </a:r>
            <a:endParaRPr lang="en-US" sz="4000" dirty="0">
              <a:solidFill>
                <a:srgbClr val="996633"/>
              </a:solidFill>
              <a:latin typeface="Gloucester MT Extra Condensed" pitchFamily="18" charset="0"/>
            </a:endParaRPr>
          </a:p>
        </p:txBody>
      </p:sp>
      <p:sp>
        <p:nvSpPr>
          <p:cNvPr id="3" name="Content Placeholder 2"/>
          <p:cNvSpPr>
            <a:spLocks noGrp="1"/>
          </p:cNvSpPr>
          <p:nvPr>
            <p:ph idx="1"/>
          </p:nvPr>
        </p:nvSpPr>
        <p:spPr>
          <a:xfrm>
            <a:off x="152400" y="838200"/>
            <a:ext cx="8763000" cy="5486400"/>
          </a:xfrm>
        </p:spPr>
        <p:txBody>
          <a:bodyPr>
            <a:noAutofit/>
          </a:bodyPr>
          <a:lstStyle/>
          <a:p>
            <a:pPr lvl="0" algn="just">
              <a:lnSpc>
                <a:spcPct val="80000"/>
              </a:lnSpc>
              <a:spcBef>
                <a:spcPts val="600"/>
              </a:spcBef>
              <a:spcAft>
                <a:spcPts val="600"/>
              </a:spcAft>
            </a:pPr>
            <a:r>
              <a:rPr lang="en-US" sz="2800" dirty="0">
                <a:latin typeface="Adobe Gothic Std B" pitchFamily="34" charset="-128"/>
                <a:ea typeface="Adobe Gothic Std B" pitchFamily="34" charset="-128"/>
                <a:cs typeface="Tahoma" pitchFamily="34" charset="0"/>
              </a:rPr>
              <a:t>Nehemiah Prepare the people for the battle ahead. </a:t>
            </a:r>
            <a:endParaRPr lang="en-US" sz="2800" dirty="0" smtClean="0">
              <a:latin typeface="Adobe Gothic Std B" pitchFamily="34" charset="-128"/>
              <a:ea typeface="Adobe Gothic Std B" pitchFamily="34" charset="-128"/>
              <a:cs typeface="Tahoma" pitchFamily="34" charset="0"/>
            </a:endParaRPr>
          </a:p>
          <a:p>
            <a:pPr lvl="0" algn="just">
              <a:lnSpc>
                <a:spcPct val="80000"/>
              </a:lnSpc>
              <a:spcBef>
                <a:spcPts val="600"/>
              </a:spcBef>
              <a:spcAft>
                <a:spcPts val="600"/>
              </a:spcAft>
            </a:pPr>
            <a:r>
              <a:rPr lang="en-US" sz="2800" dirty="0" err="1" smtClean="0">
                <a:solidFill>
                  <a:srgbClr val="FF0000"/>
                </a:solidFill>
                <a:latin typeface="Adobe Gothic Std B" pitchFamily="34" charset="-128"/>
                <a:ea typeface="Adobe Gothic Std B" pitchFamily="34" charset="-128"/>
                <a:cs typeface="Tahoma" pitchFamily="34" charset="0"/>
              </a:rPr>
              <a:t>Neh</a:t>
            </a:r>
            <a:r>
              <a:rPr lang="en-US" sz="2800" dirty="0" smtClean="0">
                <a:solidFill>
                  <a:srgbClr val="FF0000"/>
                </a:solidFill>
                <a:latin typeface="Adobe Gothic Std B" pitchFamily="34" charset="-128"/>
                <a:ea typeface="Adobe Gothic Std B" pitchFamily="34" charset="-128"/>
                <a:cs typeface="Tahoma" pitchFamily="34" charset="0"/>
              </a:rPr>
              <a:t> </a:t>
            </a:r>
            <a:r>
              <a:rPr lang="en-US" sz="2800" dirty="0">
                <a:solidFill>
                  <a:srgbClr val="FF0000"/>
                </a:solidFill>
                <a:latin typeface="Adobe Gothic Std B" pitchFamily="34" charset="-128"/>
                <a:ea typeface="Adobe Gothic Std B" pitchFamily="34" charset="-128"/>
                <a:cs typeface="Tahoma" pitchFamily="34" charset="0"/>
              </a:rPr>
              <a:t>4:17-20 </a:t>
            </a:r>
            <a:endParaRPr lang="en-US" sz="2800" dirty="0" smtClean="0">
              <a:solidFill>
                <a:srgbClr val="FF0000"/>
              </a:solidFill>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2400" dirty="0" smtClean="0">
                <a:latin typeface="Adobe Gothic Std B" pitchFamily="34" charset="-128"/>
                <a:ea typeface="Adobe Gothic Std B" pitchFamily="34" charset="-128"/>
                <a:cs typeface="Tahoma" pitchFamily="34" charset="0"/>
              </a:rPr>
              <a:t>They </a:t>
            </a:r>
            <a:r>
              <a:rPr lang="en-US" sz="2400" dirty="0">
                <a:latin typeface="Adobe Gothic Std B" pitchFamily="34" charset="-128"/>
                <a:ea typeface="Adobe Gothic Std B" pitchFamily="34" charset="-128"/>
                <a:cs typeface="Tahoma" pitchFamily="34" charset="0"/>
              </a:rPr>
              <a:t>which </a:t>
            </a:r>
            <a:r>
              <a:rPr lang="en-US" sz="2400" dirty="0" err="1">
                <a:latin typeface="Adobe Gothic Std B" pitchFamily="34" charset="-128"/>
                <a:ea typeface="Adobe Gothic Std B" pitchFamily="34" charset="-128"/>
                <a:cs typeface="Tahoma" pitchFamily="34" charset="0"/>
              </a:rPr>
              <a:t>builded</a:t>
            </a:r>
            <a:r>
              <a:rPr lang="en-US" sz="2400" dirty="0">
                <a:latin typeface="Adobe Gothic Std B" pitchFamily="34" charset="-128"/>
                <a:ea typeface="Adobe Gothic Std B" pitchFamily="34" charset="-128"/>
                <a:cs typeface="Tahoma" pitchFamily="34" charset="0"/>
              </a:rPr>
              <a:t> on the wall, and they that bare burdens, with those that laded, every one with one of his hands wrought in the work, and with the other hand held a weapon. </a:t>
            </a:r>
            <a:endParaRPr lang="en-US" sz="2400"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2400" dirty="0" smtClean="0">
                <a:latin typeface="Adobe Gothic Std B" pitchFamily="34" charset="-128"/>
                <a:ea typeface="Adobe Gothic Std B" pitchFamily="34" charset="-128"/>
                <a:cs typeface="Tahoma" pitchFamily="34" charset="0"/>
              </a:rPr>
              <a:t>For </a:t>
            </a:r>
            <a:r>
              <a:rPr lang="en-US" sz="2400" dirty="0">
                <a:latin typeface="Adobe Gothic Std B" pitchFamily="34" charset="-128"/>
                <a:ea typeface="Adobe Gothic Std B" pitchFamily="34" charset="-128"/>
                <a:cs typeface="Tahoma" pitchFamily="34" charset="0"/>
              </a:rPr>
              <a:t>the builders, every one had his sword girded by his side, and so </a:t>
            </a:r>
            <a:r>
              <a:rPr lang="en-US" sz="2400" dirty="0" err="1">
                <a:latin typeface="Adobe Gothic Std B" pitchFamily="34" charset="-128"/>
                <a:ea typeface="Adobe Gothic Std B" pitchFamily="34" charset="-128"/>
                <a:cs typeface="Tahoma" pitchFamily="34" charset="0"/>
              </a:rPr>
              <a:t>builded</a:t>
            </a:r>
            <a:r>
              <a:rPr lang="en-US" sz="2400" dirty="0">
                <a:latin typeface="Adobe Gothic Std B" pitchFamily="34" charset="-128"/>
                <a:ea typeface="Adobe Gothic Std B" pitchFamily="34" charset="-128"/>
                <a:cs typeface="Tahoma" pitchFamily="34" charset="0"/>
              </a:rPr>
              <a:t>. And he that sounded the trumpet was by me. </a:t>
            </a:r>
            <a:endParaRPr lang="en-US" sz="2400"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2400" dirty="0" smtClean="0">
                <a:latin typeface="Adobe Gothic Std B" pitchFamily="34" charset="-128"/>
                <a:ea typeface="Adobe Gothic Std B" pitchFamily="34" charset="-128"/>
                <a:cs typeface="Tahoma" pitchFamily="34" charset="0"/>
              </a:rPr>
              <a:t>And </a:t>
            </a:r>
            <a:r>
              <a:rPr lang="en-US" sz="2400" dirty="0">
                <a:latin typeface="Adobe Gothic Std B" pitchFamily="34" charset="-128"/>
                <a:ea typeface="Adobe Gothic Std B" pitchFamily="34" charset="-128"/>
                <a:cs typeface="Tahoma" pitchFamily="34" charset="0"/>
              </a:rPr>
              <a:t>I said unto the nobles, and to the rulers, and to the rest of the people, The work is great and large, and we are separated upon the wall, one far from another. </a:t>
            </a:r>
            <a:endParaRPr lang="en-US" sz="2400"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2400" dirty="0" smtClean="0">
                <a:latin typeface="Adobe Gothic Std B" pitchFamily="34" charset="-128"/>
                <a:ea typeface="Adobe Gothic Std B" pitchFamily="34" charset="-128"/>
                <a:cs typeface="Tahoma" pitchFamily="34" charset="0"/>
              </a:rPr>
              <a:t> </a:t>
            </a:r>
            <a:r>
              <a:rPr lang="en-US" sz="2400" dirty="0">
                <a:latin typeface="Adobe Gothic Std B" pitchFamily="34" charset="-128"/>
                <a:ea typeface="Adobe Gothic Std B" pitchFamily="34" charset="-128"/>
                <a:cs typeface="Tahoma" pitchFamily="34" charset="0"/>
              </a:rPr>
              <a:t>In what place therefore ye hear the sound of the trumpet, resort ye thither unto us: our God shall ﬁght for us. </a:t>
            </a:r>
            <a:endParaRPr lang="en-US" sz="1700" dirty="0">
              <a:latin typeface="Adobe Gothic Std B" pitchFamily="34" charset="-128"/>
              <a:ea typeface="Adobe Gothic Std B" pitchFamily="34" charset="-128"/>
              <a:cs typeface="Tahoma" pitchFamily="34" charset="0"/>
            </a:endParaRPr>
          </a:p>
        </p:txBody>
      </p:sp>
      <p:cxnSp>
        <p:nvCxnSpPr>
          <p:cNvPr id="8" name="Straight Connector 7"/>
          <p:cNvCxnSpPr/>
          <p:nvPr/>
        </p:nvCxnSpPr>
        <p:spPr>
          <a:xfrm>
            <a:off x="56950" y="6515500"/>
            <a:ext cx="9067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0" y="6477000"/>
            <a:ext cx="8915400" cy="365125"/>
          </a:xfrm>
        </p:spPr>
        <p:txBody>
          <a:bodyPr/>
          <a:lstStyle/>
          <a:p>
            <a:pPr algn="ctr"/>
            <a:r>
              <a:rPr lang="en-US" sz="1800" b="1" dirty="0" smtClean="0">
                <a:solidFill>
                  <a:srgbClr val="FF0000"/>
                </a:solidFill>
                <a:latin typeface="Century725 Cn BT" pitchFamily="18" charset="0"/>
              </a:rPr>
              <a:t>TREM CHURCH GROWTH 2020: </a:t>
            </a:r>
            <a:r>
              <a:rPr lang="en-US" sz="1900" i="1" dirty="0" smtClean="0">
                <a:solidFill>
                  <a:srgbClr val="996633"/>
                </a:solidFill>
                <a:latin typeface="Alibi" pitchFamily="2" charset="0"/>
                <a:ea typeface="Tahoma" pitchFamily="34" charset="0"/>
                <a:cs typeface="Mongolian Baiti" pitchFamily="66" charset="0"/>
              </a:rPr>
              <a:t>A</a:t>
            </a:r>
            <a:r>
              <a:rPr lang="en-US" sz="1900" dirty="0" smtClean="0">
                <a:solidFill>
                  <a:srgbClr val="996633"/>
                </a:solidFill>
                <a:latin typeface="Alibi" pitchFamily="2" charset="0"/>
                <a:ea typeface="Tahoma" pitchFamily="34" charset="0"/>
                <a:cs typeface="Mongolian Baiti" pitchFamily="66" charset="0"/>
              </a:rPr>
              <a:t> </a:t>
            </a:r>
            <a:r>
              <a:rPr lang="en-US" sz="1900" i="1" dirty="0" smtClean="0">
                <a:solidFill>
                  <a:srgbClr val="996633"/>
                </a:solidFill>
                <a:latin typeface="Alibi" pitchFamily="2" charset="0"/>
                <a:ea typeface="Tahoma" pitchFamily="34" charset="0"/>
                <a:cs typeface="Mongolian Baiti" pitchFamily="66" charset="0"/>
              </a:rPr>
              <a:t>PERSON OF INFLUENCE  </a:t>
            </a:r>
            <a:r>
              <a:rPr lang="en-US" sz="1900" i="1" dirty="0" smtClean="0">
                <a:solidFill>
                  <a:srgbClr val="996633"/>
                </a:solidFill>
                <a:latin typeface="Alibi" pitchFamily="2" charset="0"/>
                <a:ea typeface="Tahoma" pitchFamily="34" charset="0"/>
                <a:cs typeface="Mongolian Baiti" pitchFamily="66" charset="0"/>
              </a:rPr>
              <a:t>NAVIGATES FOR OTHER </a:t>
            </a:r>
            <a:r>
              <a:rPr lang="en-US" sz="1900" i="1" dirty="0" smtClean="0">
                <a:solidFill>
                  <a:srgbClr val="996633"/>
                </a:solidFill>
                <a:latin typeface="Alibi" pitchFamily="2" charset="0"/>
                <a:ea typeface="Tahoma" pitchFamily="34" charset="0"/>
                <a:cs typeface="Mongolian Baiti" pitchFamily="66" charset="0"/>
              </a:rPr>
              <a:t>PEOPLE</a:t>
            </a:r>
            <a:endParaRPr lang="en-US" sz="1900" i="1" dirty="0">
              <a:solidFill>
                <a:srgbClr val="996633"/>
              </a:solidFill>
              <a:latin typeface="Alibi" pitchFamily="2" charset="0"/>
              <a:ea typeface="Tahoma" pitchFamily="34" charset="0"/>
              <a:cs typeface="Mongolian Baiti" pitchFamily="66" charset="0"/>
            </a:endParaRPr>
          </a:p>
        </p:txBody>
      </p:sp>
    </p:spTree>
    <p:extLst>
      <p:ext uri="{BB962C8B-B14F-4D97-AF65-F5344CB8AC3E}">
        <p14:creationId xmlns:p14="http://schemas.microsoft.com/office/powerpoint/2010/main" val="4092596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50" y="228600"/>
            <a:ext cx="9010850" cy="457200"/>
          </a:xfrm>
        </p:spPr>
        <p:txBody>
          <a:bodyPr>
            <a:noAutofit/>
          </a:bodyPr>
          <a:lstStyle/>
          <a:p>
            <a:pPr>
              <a:lnSpc>
                <a:spcPct val="80000"/>
              </a:lnSpc>
            </a:pPr>
            <a:r>
              <a:rPr lang="en-US" sz="4000" b="1" dirty="0" smtClean="0">
                <a:solidFill>
                  <a:srgbClr val="996633"/>
                </a:solidFill>
                <a:latin typeface="Gloucester MT Extra Condensed" pitchFamily="18" charset="0"/>
              </a:rPr>
              <a:t>A PERSON OF INFLUENCE </a:t>
            </a:r>
            <a:r>
              <a:rPr lang="en-US" sz="4000" b="1" dirty="0" smtClean="0">
                <a:solidFill>
                  <a:srgbClr val="996633"/>
                </a:solidFill>
                <a:latin typeface="Gloucester MT Extra Condensed" pitchFamily="18" charset="0"/>
              </a:rPr>
              <a:t>NAVIGATES FOR OTHER </a:t>
            </a:r>
            <a:r>
              <a:rPr lang="en-US" sz="4000" b="1" dirty="0" smtClean="0">
                <a:solidFill>
                  <a:srgbClr val="996633"/>
                </a:solidFill>
                <a:latin typeface="Gloucester MT Extra Condensed" pitchFamily="18" charset="0"/>
              </a:rPr>
              <a:t>PEOPLE</a:t>
            </a:r>
            <a:endParaRPr lang="en-US" sz="4000" dirty="0">
              <a:solidFill>
                <a:srgbClr val="996633"/>
              </a:solidFill>
              <a:latin typeface="Gloucester MT Extra Condensed" pitchFamily="18" charset="0"/>
            </a:endParaRPr>
          </a:p>
        </p:txBody>
      </p:sp>
      <p:sp>
        <p:nvSpPr>
          <p:cNvPr id="3" name="Content Placeholder 2"/>
          <p:cNvSpPr>
            <a:spLocks noGrp="1"/>
          </p:cNvSpPr>
          <p:nvPr>
            <p:ph idx="1"/>
          </p:nvPr>
        </p:nvSpPr>
        <p:spPr>
          <a:xfrm>
            <a:off x="152400" y="838200"/>
            <a:ext cx="8763000" cy="5486400"/>
          </a:xfrm>
        </p:spPr>
        <p:txBody>
          <a:bodyPr>
            <a:noAutofit/>
          </a:bodyPr>
          <a:lstStyle/>
          <a:p>
            <a:pPr lvl="0" algn="just">
              <a:lnSpc>
                <a:spcPct val="80000"/>
              </a:lnSpc>
              <a:spcBef>
                <a:spcPts val="600"/>
              </a:spcBef>
              <a:spcAft>
                <a:spcPts val="600"/>
              </a:spcAft>
            </a:pPr>
            <a:r>
              <a:rPr lang="en-US" dirty="0">
                <a:latin typeface="Adobe Gothic Std B" pitchFamily="34" charset="-128"/>
                <a:ea typeface="Adobe Gothic Std B" pitchFamily="34" charset="-128"/>
                <a:cs typeface="Tahoma" pitchFamily="34" charset="0"/>
              </a:rPr>
              <a:t>A Navigator Makes Course Corrections. </a:t>
            </a:r>
            <a:endParaRPr lang="en-US" dirty="0" smtClean="0">
              <a:latin typeface="Adobe Gothic Std B" pitchFamily="34" charset="-128"/>
              <a:ea typeface="Adobe Gothic Std B" pitchFamily="34" charset="-128"/>
              <a:cs typeface="Tahoma" pitchFamily="34" charset="0"/>
            </a:endParaRPr>
          </a:p>
          <a:p>
            <a:pPr lvl="0"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Even </a:t>
            </a:r>
            <a:r>
              <a:rPr lang="en-US" dirty="0">
                <a:latin typeface="Adobe Gothic Std B" pitchFamily="34" charset="-128"/>
                <a:ea typeface="Adobe Gothic Std B" pitchFamily="34" charset="-128"/>
                <a:cs typeface="Tahoma" pitchFamily="34" charset="0"/>
              </a:rPr>
              <a:t>the best-planned programs can go off-course. </a:t>
            </a:r>
            <a:endParaRPr lang="en-US" dirty="0" smtClean="0">
              <a:latin typeface="Adobe Gothic Std B" pitchFamily="34" charset="-128"/>
              <a:ea typeface="Adobe Gothic Std B" pitchFamily="34" charset="-128"/>
              <a:cs typeface="Tahoma" pitchFamily="34" charset="0"/>
            </a:endParaRPr>
          </a:p>
          <a:p>
            <a:pPr lvl="0"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You </a:t>
            </a:r>
            <a:r>
              <a:rPr lang="en-US" dirty="0">
                <a:latin typeface="Adobe Gothic Std B" pitchFamily="34" charset="-128"/>
                <a:ea typeface="Adobe Gothic Std B" pitchFamily="34" charset="-128"/>
                <a:cs typeface="Tahoma" pitchFamily="34" charset="0"/>
              </a:rPr>
              <a:t>need to equip people with problem-solving skills so they can get back on course. </a:t>
            </a:r>
            <a:endParaRPr lang="en-US" dirty="0" smtClean="0">
              <a:latin typeface="Adobe Gothic Std B" pitchFamily="34" charset="-128"/>
              <a:ea typeface="Adobe Gothic Std B" pitchFamily="34" charset="-128"/>
              <a:cs typeface="Tahoma" pitchFamily="34" charset="0"/>
            </a:endParaRPr>
          </a:p>
          <a:p>
            <a:pPr lvl="0"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It </a:t>
            </a:r>
            <a:r>
              <a:rPr lang="en-US" dirty="0">
                <a:latin typeface="Adobe Gothic Std B" pitchFamily="34" charset="-128"/>
                <a:ea typeface="Adobe Gothic Std B" pitchFamily="34" charset="-128"/>
                <a:cs typeface="Tahoma" pitchFamily="34" charset="0"/>
              </a:rPr>
              <a:t>would help to</a:t>
            </a:r>
            <a:r>
              <a:rPr lang="en-US" dirty="0" smtClean="0">
                <a:latin typeface="Adobe Gothic Std B" pitchFamily="34" charset="-128"/>
                <a:ea typeface="Adobe Gothic Std B" pitchFamily="34" charset="-128"/>
                <a:cs typeface="Tahoma" pitchFamily="34" charset="0"/>
              </a:rPr>
              <a:t>:</a:t>
            </a:r>
          </a:p>
          <a:p>
            <a:pPr lvl="1"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Teach </a:t>
            </a:r>
            <a:r>
              <a:rPr lang="en-US" dirty="0">
                <a:latin typeface="Adobe Gothic Std B" pitchFamily="34" charset="-128"/>
                <a:ea typeface="Adobe Gothic Std B" pitchFamily="34" charset="-128"/>
                <a:cs typeface="Tahoma" pitchFamily="34" charset="0"/>
              </a:rPr>
              <a:t>them not to listen to doubting critics. </a:t>
            </a:r>
            <a:endParaRPr lang="en-US"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Coach </a:t>
            </a:r>
            <a:r>
              <a:rPr lang="en-US" dirty="0">
                <a:latin typeface="Adobe Gothic Std B" pitchFamily="34" charset="-128"/>
                <a:ea typeface="Adobe Gothic Std B" pitchFamily="34" charset="-128"/>
                <a:cs typeface="Tahoma" pitchFamily="34" charset="0"/>
              </a:rPr>
              <a:t>them not to be overwhelmed by challenges. </a:t>
            </a:r>
            <a:endParaRPr lang="en-US"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Encourage </a:t>
            </a:r>
            <a:r>
              <a:rPr lang="en-US" dirty="0">
                <a:latin typeface="Adobe Gothic Std B" pitchFamily="34" charset="-128"/>
                <a:ea typeface="Adobe Gothic Std B" pitchFamily="34" charset="-128"/>
                <a:cs typeface="Tahoma" pitchFamily="34" charset="0"/>
              </a:rPr>
              <a:t>them to seek simple solutions. </a:t>
            </a:r>
            <a:endParaRPr lang="en-US"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Instill confidence </a:t>
            </a:r>
            <a:r>
              <a:rPr lang="en-US" dirty="0">
                <a:latin typeface="Adobe Gothic Std B" pitchFamily="34" charset="-128"/>
                <a:ea typeface="Adobe Gothic Std B" pitchFamily="34" charset="-128"/>
                <a:cs typeface="Tahoma" pitchFamily="34" charset="0"/>
              </a:rPr>
              <a:t>in them</a:t>
            </a:r>
            <a:endParaRPr lang="en-US" sz="1400" dirty="0">
              <a:latin typeface="Adobe Gothic Std B" pitchFamily="34" charset="-128"/>
              <a:ea typeface="Adobe Gothic Std B" pitchFamily="34" charset="-128"/>
              <a:cs typeface="Tahoma" pitchFamily="34" charset="0"/>
            </a:endParaRPr>
          </a:p>
        </p:txBody>
      </p:sp>
      <p:cxnSp>
        <p:nvCxnSpPr>
          <p:cNvPr id="8" name="Straight Connector 7"/>
          <p:cNvCxnSpPr/>
          <p:nvPr/>
        </p:nvCxnSpPr>
        <p:spPr>
          <a:xfrm>
            <a:off x="56950" y="6515500"/>
            <a:ext cx="9067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0" y="6477000"/>
            <a:ext cx="8915400" cy="365125"/>
          </a:xfrm>
        </p:spPr>
        <p:txBody>
          <a:bodyPr/>
          <a:lstStyle/>
          <a:p>
            <a:pPr algn="ctr"/>
            <a:r>
              <a:rPr lang="en-US" sz="1800" b="1" dirty="0" smtClean="0">
                <a:solidFill>
                  <a:srgbClr val="FF0000"/>
                </a:solidFill>
                <a:latin typeface="Century725 Cn BT" pitchFamily="18" charset="0"/>
              </a:rPr>
              <a:t>TREM CHURCH GROWTH 2020: </a:t>
            </a:r>
            <a:r>
              <a:rPr lang="en-US" sz="1900" i="1" dirty="0" smtClean="0">
                <a:solidFill>
                  <a:srgbClr val="996633"/>
                </a:solidFill>
                <a:latin typeface="Alibi" pitchFamily="2" charset="0"/>
                <a:ea typeface="Tahoma" pitchFamily="34" charset="0"/>
                <a:cs typeface="Mongolian Baiti" pitchFamily="66" charset="0"/>
              </a:rPr>
              <a:t>A</a:t>
            </a:r>
            <a:r>
              <a:rPr lang="en-US" sz="1900" dirty="0" smtClean="0">
                <a:solidFill>
                  <a:srgbClr val="996633"/>
                </a:solidFill>
                <a:latin typeface="Alibi" pitchFamily="2" charset="0"/>
                <a:ea typeface="Tahoma" pitchFamily="34" charset="0"/>
                <a:cs typeface="Mongolian Baiti" pitchFamily="66" charset="0"/>
              </a:rPr>
              <a:t> </a:t>
            </a:r>
            <a:r>
              <a:rPr lang="en-US" sz="1900" i="1" dirty="0" smtClean="0">
                <a:solidFill>
                  <a:srgbClr val="996633"/>
                </a:solidFill>
                <a:latin typeface="Alibi" pitchFamily="2" charset="0"/>
                <a:ea typeface="Tahoma" pitchFamily="34" charset="0"/>
                <a:cs typeface="Mongolian Baiti" pitchFamily="66" charset="0"/>
              </a:rPr>
              <a:t>PERSON OF INFLUENCE  </a:t>
            </a:r>
            <a:r>
              <a:rPr lang="en-US" sz="1900" i="1" dirty="0" smtClean="0">
                <a:solidFill>
                  <a:srgbClr val="996633"/>
                </a:solidFill>
                <a:latin typeface="Alibi" pitchFamily="2" charset="0"/>
                <a:ea typeface="Tahoma" pitchFamily="34" charset="0"/>
                <a:cs typeface="Mongolian Baiti" pitchFamily="66" charset="0"/>
              </a:rPr>
              <a:t>NAVIGATES FOR OTHER </a:t>
            </a:r>
            <a:r>
              <a:rPr lang="en-US" sz="1900" i="1" dirty="0" smtClean="0">
                <a:solidFill>
                  <a:srgbClr val="996633"/>
                </a:solidFill>
                <a:latin typeface="Alibi" pitchFamily="2" charset="0"/>
                <a:ea typeface="Tahoma" pitchFamily="34" charset="0"/>
                <a:cs typeface="Mongolian Baiti" pitchFamily="66" charset="0"/>
              </a:rPr>
              <a:t>PEOPLE</a:t>
            </a:r>
            <a:endParaRPr lang="en-US" sz="1900" i="1" dirty="0">
              <a:solidFill>
                <a:srgbClr val="996633"/>
              </a:solidFill>
              <a:latin typeface="Alibi" pitchFamily="2" charset="0"/>
              <a:ea typeface="Tahoma" pitchFamily="34" charset="0"/>
              <a:cs typeface="Mongolian Baiti" pitchFamily="66" charset="0"/>
            </a:endParaRPr>
          </a:p>
        </p:txBody>
      </p:sp>
    </p:spTree>
    <p:extLst>
      <p:ext uri="{BB962C8B-B14F-4D97-AF65-F5344CB8AC3E}">
        <p14:creationId xmlns:p14="http://schemas.microsoft.com/office/powerpoint/2010/main" val="2786508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133600"/>
            <a:ext cx="8763000" cy="4381900"/>
          </a:xfrm>
          <a:prstGeom prst="rect">
            <a:avLst/>
          </a:prstGeom>
          <a:solidFill>
            <a:srgbClr val="8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6950" y="228600"/>
            <a:ext cx="9010850" cy="457200"/>
          </a:xfrm>
        </p:spPr>
        <p:txBody>
          <a:bodyPr>
            <a:noAutofit/>
          </a:bodyPr>
          <a:lstStyle/>
          <a:p>
            <a:pPr>
              <a:lnSpc>
                <a:spcPct val="80000"/>
              </a:lnSpc>
            </a:pPr>
            <a:r>
              <a:rPr lang="en-US" sz="4000" b="1" dirty="0" smtClean="0">
                <a:solidFill>
                  <a:srgbClr val="996633"/>
                </a:solidFill>
                <a:latin typeface="Gloucester MT Extra Condensed" pitchFamily="18" charset="0"/>
              </a:rPr>
              <a:t>A PERSON OF INFLUENCE </a:t>
            </a:r>
            <a:r>
              <a:rPr lang="en-US" sz="4000" b="1" dirty="0" smtClean="0">
                <a:solidFill>
                  <a:srgbClr val="996633"/>
                </a:solidFill>
                <a:latin typeface="Gloucester MT Extra Condensed" pitchFamily="18" charset="0"/>
              </a:rPr>
              <a:t>NAVIGATES FOR OTHER </a:t>
            </a:r>
            <a:r>
              <a:rPr lang="en-US" sz="4000" b="1" dirty="0" smtClean="0">
                <a:solidFill>
                  <a:srgbClr val="996633"/>
                </a:solidFill>
                <a:latin typeface="Gloucester MT Extra Condensed" pitchFamily="18" charset="0"/>
              </a:rPr>
              <a:t>PEOPLE</a:t>
            </a:r>
            <a:endParaRPr lang="en-US" sz="4000" dirty="0">
              <a:solidFill>
                <a:srgbClr val="996633"/>
              </a:solidFill>
              <a:latin typeface="Gloucester MT Extra Condensed" pitchFamily="18" charset="0"/>
            </a:endParaRPr>
          </a:p>
        </p:txBody>
      </p:sp>
      <p:sp>
        <p:nvSpPr>
          <p:cNvPr id="3" name="Content Placeholder 2"/>
          <p:cNvSpPr>
            <a:spLocks noGrp="1"/>
          </p:cNvSpPr>
          <p:nvPr>
            <p:ph idx="1"/>
          </p:nvPr>
        </p:nvSpPr>
        <p:spPr>
          <a:xfrm>
            <a:off x="152400" y="762000"/>
            <a:ext cx="8763000" cy="5486400"/>
          </a:xfrm>
        </p:spPr>
        <p:txBody>
          <a:bodyPr>
            <a:noAutofit/>
          </a:bodyPr>
          <a:lstStyle/>
          <a:p>
            <a:pPr lvl="0" algn="just">
              <a:lnSpc>
                <a:spcPct val="80000"/>
              </a:lnSpc>
              <a:spcBef>
                <a:spcPts val="600"/>
              </a:spcBef>
              <a:spcAft>
                <a:spcPts val="600"/>
              </a:spcAft>
            </a:pPr>
            <a:r>
              <a:rPr lang="en-US" sz="3000" dirty="0" smtClean="0">
                <a:latin typeface="Adobe Gothic Std B" pitchFamily="34" charset="-128"/>
                <a:ea typeface="Adobe Gothic Std B" pitchFamily="34" charset="-128"/>
                <a:cs typeface="Tahoma" pitchFamily="34" charset="0"/>
              </a:rPr>
              <a:t>Nehemiah </a:t>
            </a:r>
            <a:r>
              <a:rPr lang="en-US" sz="3000" dirty="0">
                <a:latin typeface="Adobe Gothic Std B" pitchFamily="34" charset="-128"/>
                <a:ea typeface="Adobe Gothic Std B" pitchFamily="34" charset="-128"/>
                <a:cs typeface="Tahoma" pitchFamily="34" charset="0"/>
              </a:rPr>
              <a:t>prepared the people to get back on course. </a:t>
            </a:r>
            <a:endParaRPr lang="en-US" sz="3000" dirty="0" smtClean="0">
              <a:latin typeface="Adobe Gothic Std B" pitchFamily="34" charset="-128"/>
              <a:ea typeface="Adobe Gothic Std B" pitchFamily="34" charset="-128"/>
              <a:cs typeface="Tahoma" pitchFamily="34" charset="0"/>
            </a:endParaRPr>
          </a:p>
          <a:p>
            <a:pPr lvl="0" algn="just">
              <a:lnSpc>
                <a:spcPct val="80000"/>
              </a:lnSpc>
              <a:spcBef>
                <a:spcPts val="600"/>
              </a:spcBef>
              <a:spcAft>
                <a:spcPts val="600"/>
              </a:spcAft>
            </a:pPr>
            <a:r>
              <a:rPr lang="en-US" sz="3000" dirty="0" err="1" smtClean="0">
                <a:solidFill>
                  <a:srgbClr val="FF0000"/>
                </a:solidFill>
                <a:latin typeface="Adobe Gothic Std B" pitchFamily="34" charset="-128"/>
                <a:ea typeface="Adobe Gothic Std B" pitchFamily="34" charset="-128"/>
                <a:cs typeface="Tahoma" pitchFamily="34" charset="0"/>
              </a:rPr>
              <a:t>Neh</a:t>
            </a:r>
            <a:r>
              <a:rPr lang="en-US" sz="3000" dirty="0" smtClean="0">
                <a:solidFill>
                  <a:srgbClr val="FF0000"/>
                </a:solidFill>
                <a:latin typeface="Adobe Gothic Std B" pitchFamily="34" charset="-128"/>
                <a:ea typeface="Adobe Gothic Std B" pitchFamily="34" charset="-128"/>
                <a:cs typeface="Tahoma" pitchFamily="34" charset="0"/>
              </a:rPr>
              <a:t> </a:t>
            </a:r>
            <a:r>
              <a:rPr lang="en-US" sz="3000" dirty="0">
                <a:solidFill>
                  <a:srgbClr val="FF0000"/>
                </a:solidFill>
                <a:latin typeface="Adobe Gothic Std B" pitchFamily="34" charset="-128"/>
                <a:ea typeface="Adobe Gothic Std B" pitchFamily="34" charset="-128"/>
                <a:cs typeface="Tahoma" pitchFamily="34" charset="0"/>
              </a:rPr>
              <a:t>4:11-14 </a:t>
            </a:r>
            <a:endParaRPr lang="en-US" sz="3000" dirty="0" smtClean="0">
              <a:solidFill>
                <a:srgbClr val="FF0000"/>
              </a:solidFill>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2200" dirty="0" smtClean="0">
                <a:solidFill>
                  <a:schemeClr val="bg1"/>
                </a:solidFill>
                <a:latin typeface="Adobe Gothic Std B" pitchFamily="34" charset="-128"/>
                <a:ea typeface="Adobe Gothic Std B" pitchFamily="34" charset="-128"/>
                <a:cs typeface="Tahoma" pitchFamily="34" charset="0"/>
              </a:rPr>
              <a:t>11 </a:t>
            </a:r>
            <a:r>
              <a:rPr lang="en-US" sz="2200" dirty="0">
                <a:solidFill>
                  <a:schemeClr val="bg1"/>
                </a:solidFill>
                <a:latin typeface="Adobe Gothic Std B" pitchFamily="34" charset="-128"/>
                <a:ea typeface="Adobe Gothic Std B" pitchFamily="34" charset="-128"/>
                <a:cs typeface="Tahoma" pitchFamily="34" charset="0"/>
              </a:rPr>
              <a:t>And our adversaries said, They shall not know, neither see, till we come in the midst among them, and slay them, and cause the work to cease. </a:t>
            </a:r>
            <a:endParaRPr lang="en-US" sz="2200" dirty="0" smtClean="0">
              <a:solidFill>
                <a:schemeClr val="bg1"/>
              </a:solidFill>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2200" dirty="0" smtClean="0">
                <a:solidFill>
                  <a:schemeClr val="bg1"/>
                </a:solidFill>
                <a:latin typeface="Adobe Gothic Std B" pitchFamily="34" charset="-128"/>
                <a:ea typeface="Adobe Gothic Std B" pitchFamily="34" charset="-128"/>
                <a:cs typeface="Tahoma" pitchFamily="34" charset="0"/>
              </a:rPr>
              <a:t>12 </a:t>
            </a:r>
            <a:r>
              <a:rPr lang="en-US" sz="2200" dirty="0">
                <a:solidFill>
                  <a:schemeClr val="bg1"/>
                </a:solidFill>
                <a:latin typeface="Adobe Gothic Std B" pitchFamily="34" charset="-128"/>
                <a:ea typeface="Adobe Gothic Std B" pitchFamily="34" charset="-128"/>
                <a:cs typeface="Tahoma" pitchFamily="34" charset="0"/>
              </a:rPr>
              <a:t>And it came to pass, that when the Jews which dwelt by them came, they said unto us ten times, From all places whence ye shall return unto us they will be upon you</a:t>
            </a:r>
            <a:r>
              <a:rPr lang="en-US" sz="2200" dirty="0" smtClean="0">
                <a:solidFill>
                  <a:schemeClr val="bg1"/>
                </a:solidFill>
                <a:latin typeface="Adobe Gothic Std B" pitchFamily="34" charset="-128"/>
                <a:ea typeface="Adobe Gothic Std B" pitchFamily="34" charset="-128"/>
                <a:cs typeface="Tahoma" pitchFamily="34" charset="0"/>
              </a:rPr>
              <a:t>.</a:t>
            </a:r>
          </a:p>
          <a:p>
            <a:pPr lvl="1" algn="just">
              <a:lnSpc>
                <a:spcPct val="80000"/>
              </a:lnSpc>
              <a:spcBef>
                <a:spcPts val="600"/>
              </a:spcBef>
              <a:spcAft>
                <a:spcPts val="600"/>
              </a:spcAft>
            </a:pPr>
            <a:r>
              <a:rPr lang="en-US" sz="2200" dirty="0" smtClean="0">
                <a:solidFill>
                  <a:schemeClr val="bg1"/>
                </a:solidFill>
                <a:latin typeface="Adobe Gothic Std B" pitchFamily="34" charset="-128"/>
                <a:ea typeface="Adobe Gothic Std B" pitchFamily="34" charset="-128"/>
                <a:cs typeface="Tahoma" pitchFamily="34" charset="0"/>
              </a:rPr>
              <a:t>13 </a:t>
            </a:r>
            <a:r>
              <a:rPr lang="en-US" sz="2200" dirty="0">
                <a:solidFill>
                  <a:schemeClr val="bg1"/>
                </a:solidFill>
                <a:latin typeface="Adobe Gothic Std B" pitchFamily="34" charset="-128"/>
                <a:ea typeface="Adobe Gothic Std B" pitchFamily="34" charset="-128"/>
                <a:cs typeface="Tahoma" pitchFamily="34" charset="0"/>
              </a:rPr>
              <a:t>Therefore set I in the lower places behind the wall, and on the higher places, I even set the people after their families with their swords, their spears, and their bows. </a:t>
            </a:r>
            <a:endParaRPr lang="en-US" sz="2200" dirty="0" smtClean="0">
              <a:solidFill>
                <a:schemeClr val="bg1"/>
              </a:solidFill>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2200" dirty="0" smtClean="0">
                <a:solidFill>
                  <a:schemeClr val="bg1"/>
                </a:solidFill>
                <a:latin typeface="Adobe Gothic Std B" pitchFamily="34" charset="-128"/>
                <a:ea typeface="Adobe Gothic Std B" pitchFamily="34" charset="-128"/>
                <a:cs typeface="Tahoma" pitchFamily="34" charset="0"/>
              </a:rPr>
              <a:t>14 </a:t>
            </a:r>
            <a:r>
              <a:rPr lang="en-US" sz="2200" dirty="0">
                <a:solidFill>
                  <a:schemeClr val="bg1"/>
                </a:solidFill>
                <a:latin typeface="Adobe Gothic Std B" pitchFamily="34" charset="-128"/>
                <a:ea typeface="Adobe Gothic Std B" pitchFamily="34" charset="-128"/>
                <a:cs typeface="Tahoma" pitchFamily="34" charset="0"/>
              </a:rPr>
              <a:t>And I looked, and rose up, and said unto the nobles, and to the rulers, and to the rest of the people, Be not ye afraid of them: remember the Lord, which is great and terrible, and </a:t>
            </a:r>
            <a:r>
              <a:rPr lang="en-US" sz="2200" dirty="0" smtClean="0">
                <a:solidFill>
                  <a:schemeClr val="bg1"/>
                </a:solidFill>
                <a:latin typeface="Adobe Gothic Std B" pitchFamily="34" charset="-128"/>
                <a:ea typeface="Adobe Gothic Std B" pitchFamily="34" charset="-128"/>
                <a:cs typeface="Tahoma" pitchFamily="34" charset="0"/>
              </a:rPr>
              <a:t>fight </a:t>
            </a:r>
            <a:r>
              <a:rPr lang="en-US" sz="2200" dirty="0">
                <a:solidFill>
                  <a:schemeClr val="bg1"/>
                </a:solidFill>
                <a:latin typeface="Adobe Gothic Std B" pitchFamily="34" charset="-128"/>
                <a:ea typeface="Adobe Gothic Std B" pitchFamily="34" charset="-128"/>
                <a:cs typeface="Tahoma" pitchFamily="34" charset="0"/>
              </a:rPr>
              <a:t>for your brethren, your sons, and your daughters, your wives, and your houses.</a:t>
            </a:r>
            <a:endParaRPr lang="en-US" sz="2200" dirty="0">
              <a:solidFill>
                <a:schemeClr val="bg1"/>
              </a:solidFill>
              <a:latin typeface="Adobe Gothic Std B" pitchFamily="34" charset="-128"/>
              <a:ea typeface="Adobe Gothic Std B" pitchFamily="34" charset="-128"/>
              <a:cs typeface="Tahoma" pitchFamily="34" charset="0"/>
            </a:endParaRPr>
          </a:p>
        </p:txBody>
      </p:sp>
      <p:cxnSp>
        <p:nvCxnSpPr>
          <p:cNvPr id="8" name="Straight Connector 7"/>
          <p:cNvCxnSpPr/>
          <p:nvPr/>
        </p:nvCxnSpPr>
        <p:spPr>
          <a:xfrm>
            <a:off x="56950" y="6515500"/>
            <a:ext cx="9067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0" y="6477000"/>
            <a:ext cx="8915400" cy="365125"/>
          </a:xfrm>
        </p:spPr>
        <p:txBody>
          <a:bodyPr/>
          <a:lstStyle/>
          <a:p>
            <a:pPr algn="ctr"/>
            <a:r>
              <a:rPr lang="en-US" sz="1800" b="1" dirty="0" smtClean="0">
                <a:solidFill>
                  <a:srgbClr val="FF0000"/>
                </a:solidFill>
                <a:latin typeface="Century725 Cn BT" pitchFamily="18" charset="0"/>
              </a:rPr>
              <a:t>TREM CHURCH GROWTH 2020: </a:t>
            </a:r>
            <a:r>
              <a:rPr lang="en-US" sz="1900" i="1" dirty="0" smtClean="0">
                <a:solidFill>
                  <a:srgbClr val="996633"/>
                </a:solidFill>
                <a:latin typeface="Alibi" pitchFamily="2" charset="0"/>
                <a:ea typeface="Tahoma" pitchFamily="34" charset="0"/>
                <a:cs typeface="Mongolian Baiti" pitchFamily="66" charset="0"/>
              </a:rPr>
              <a:t>A</a:t>
            </a:r>
            <a:r>
              <a:rPr lang="en-US" sz="1900" dirty="0" smtClean="0">
                <a:solidFill>
                  <a:srgbClr val="996633"/>
                </a:solidFill>
                <a:latin typeface="Alibi" pitchFamily="2" charset="0"/>
                <a:ea typeface="Tahoma" pitchFamily="34" charset="0"/>
                <a:cs typeface="Mongolian Baiti" pitchFamily="66" charset="0"/>
              </a:rPr>
              <a:t> </a:t>
            </a:r>
            <a:r>
              <a:rPr lang="en-US" sz="1900" i="1" dirty="0" smtClean="0">
                <a:solidFill>
                  <a:srgbClr val="996633"/>
                </a:solidFill>
                <a:latin typeface="Alibi" pitchFamily="2" charset="0"/>
                <a:ea typeface="Tahoma" pitchFamily="34" charset="0"/>
                <a:cs typeface="Mongolian Baiti" pitchFamily="66" charset="0"/>
              </a:rPr>
              <a:t>PERSON OF INFLUENCE  </a:t>
            </a:r>
            <a:r>
              <a:rPr lang="en-US" sz="1900" i="1" dirty="0" smtClean="0">
                <a:solidFill>
                  <a:srgbClr val="996633"/>
                </a:solidFill>
                <a:latin typeface="Alibi" pitchFamily="2" charset="0"/>
                <a:ea typeface="Tahoma" pitchFamily="34" charset="0"/>
                <a:cs typeface="Mongolian Baiti" pitchFamily="66" charset="0"/>
              </a:rPr>
              <a:t>NAVIGATES FOR OTHER </a:t>
            </a:r>
            <a:r>
              <a:rPr lang="en-US" sz="1900" i="1" dirty="0" smtClean="0">
                <a:solidFill>
                  <a:srgbClr val="996633"/>
                </a:solidFill>
                <a:latin typeface="Alibi" pitchFamily="2" charset="0"/>
                <a:ea typeface="Tahoma" pitchFamily="34" charset="0"/>
                <a:cs typeface="Mongolian Baiti" pitchFamily="66" charset="0"/>
              </a:rPr>
              <a:t>PEOPLE</a:t>
            </a:r>
            <a:endParaRPr lang="en-US" sz="1900" i="1" dirty="0">
              <a:solidFill>
                <a:srgbClr val="996633"/>
              </a:solidFill>
              <a:latin typeface="Alibi" pitchFamily="2" charset="0"/>
              <a:ea typeface="Tahoma" pitchFamily="34" charset="0"/>
              <a:cs typeface="Mongolian Baiti" pitchFamily="66" charset="0"/>
            </a:endParaRPr>
          </a:p>
        </p:txBody>
      </p:sp>
    </p:spTree>
    <p:extLst>
      <p:ext uri="{BB962C8B-B14F-4D97-AF65-F5344CB8AC3E}">
        <p14:creationId xmlns:p14="http://schemas.microsoft.com/office/powerpoint/2010/main" val="1927064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50" y="228600"/>
            <a:ext cx="9010850" cy="457200"/>
          </a:xfrm>
        </p:spPr>
        <p:txBody>
          <a:bodyPr>
            <a:noAutofit/>
          </a:bodyPr>
          <a:lstStyle/>
          <a:p>
            <a:pPr>
              <a:lnSpc>
                <a:spcPct val="80000"/>
              </a:lnSpc>
            </a:pPr>
            <a:r>
              <a:rPr lang="en-US" sz="4000" b="1" dirty="0" smtClean="0">
                <a:solidFill>
                  <a:srgbClr val="996633"/>
                </a:solidFill>
                <a:latin typeface="Gloucester MT Extra Condensed" pitchFamily="18" charset="0"/>
              </a:rPr>
              <a:t>A PERSON OF INFLUENCE </a:t>
            </a:r>
            <a:r>
              <a:rPr lang="en-US" sz="4000" b="1" dirty="0" smtClean="0">
                <a:solidFill>
                  <a:srgbClr val="996633"/>
                </a:solidFill>
                <a:latin typeface="Gloucester MT Extra Condensed" pitchFamily="18" charset="0"/>
              </a:rPr>
              <a:t>NAVIGATES FOR OTHER </a:t>
            </a:r>
            <a:r>
              <a:rPr lang="en-US" sz="4000" b="1" dirty="0" smtClean="0">
                <a:solidFill>
                  <a:srgbClr val="996633"/>
                </a:solidFill>
                <a:latin typeface="Gloucester MT Extra Condensed" pitchFamily="18" charset="0"/>
              </a:rPr>
              <a:t>PEOPLE</a:t>
            </a:r>
            <a:endParaRPr lang="en-US" sz="4000" dirty="0">
              <a:solidFill>
                <a:srgbClr val="996633"/>
              </a:solidFill>
              <a:latin typeface="Gloucester MT Extra Condensed" pitchFamily="18" charset="0"/>
            </a:endParaRPr>
          </a:p>
        </p:txBody>
      </p:sp>
      <p:sp>
        <p:nvSpPr>
          <p:cNvPr id="3" name="Content Placeholder 2"/>
          <p:cNvSpPr>
            <a:spLocks noGrp="1"/>
          </p:cNvSpPr>
          <p:nvPr>
            <p:ph idx="1"/>
          </p:nvPr>
        </p:nvSpPr>
        <p:spPr>
          <a:xfrm>
            <a:off x="152400" y="838200"/>
            <a:ext cx="8763000" cy="5486400"/>
          </a:xfrm>
        </p:spPr>
        <p:txBody>
          <a:bodyPr>
            <a:noAutofit/>
          </a:bodyPr>
          <a:lstStyle/>
          <a:p>
            <a:pPr lvl="0" algn="just">
              <a:lnSpc>
                <a:spcPct val="80000"/>
              </a:lnSpc>
              <a:spcBef>
                <a:spcPts val="600"/>
              </a:spcBef>
              <a:spcAft>
                <a:spcPts val="600"/>
              </a:spcAft>
            </a:pPr>
            <a:r>
              <a:rPr lang="en-US" dirty="0">
                <a:latin typeface="Adobe Gothic Std B" pitchFamily="34" charset="-128"/>
                <a:ea typeface="Adobe Gothic Std B" pitchFamily="34" charset="-128"/>
                <a:cs typeface="Tahoma" pitchFamily="34" charset="0"/>
              </a:rPr>
              <a:t>A Navigator Stays with the People </a:t>
            </a:r>
            <a:endParaRPr lang="en-US"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Take </a:t>
            </a:r>
            <a:r>
              <a:rPr lang="en-US" dirty="0">
                <a:latin typeface="Adobe Gothic Std B" pitchFamily="34" charset="-128"/>
                <a:ea typeface="Adobe Gothic Std B" pitchFamily="34" charset="-128"/>
                <a:cs typeface="Tahoma" pitchFamily="34" charset="0"/>
              </a:rPr>
              <a:t>the trip together with the people you are guiding</a:t>
            </a:r>
            <a:r>
              <a:rPr lang="en-US" dirty="0" smtClean="0">
                <a:latin typeface="Adobe Gothic Std B" pitchFamily="34" charset="-128"/>
                <a:ea typeface="Adobe Gothic Std B" pitchFamily="34" charset="-128"/>
                <a:cs typeface="Tahoma" pitchFamily="34" charset="0"/>
              </a:rPr>
              <a:t>.</a:t>
            </a:r>
          </a:p>
          <a:p>
            <a:pPr lvl="1"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Travel </a:t>
            </a:r>
            <a:r>
              <a:rPr lang="en-US" dirty="0">
                <a:latin typeface="Adobe Gothic Std B" pitchFamily="34" charset="-128"/>
                <a:ea typeface="Adobe Gothic Std B" pitchFamily="34" charset="-128"/>
                <a:cs typeface="Tahoma" pitchFamily="34" charset="0"/>
              </a:rPr>
              <a:t>alongside as a friend. </a:t>
            </a:r>
            <a:endParaRPr lang="en-US" dirty="0" smtClean="0">
              <a:latin typeface="Adobe Gothic Std B" pitchFamily="34" charset="-128"/>
              <a:ea typeface="Adobe Gothic Std B" pitchFamily="34" charset="-128"/>
              <a:cs typeface="Tahoma" pitchFamily="34" charset="0"/>
            </a:endParaRPr>
          </a:p>
          <a:p>
            <a:pPr lvl="2"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Nehemiah </a:t>
            </a:r>
            <a:r>
              <a:rPr lang="en-US" dirty="0">
                <a:latin typeface="Adobe Gothic Std B" pitchFamily="34" charset="-128"/>
                <a:ea typeface="Adobe Gothic Std B" pitchFamily="34" charset="-128"/>
                <a:cs typeface="Tahoma" pitchFamily="34" charset="0"/>
              </a:rPr>
              <a:t>stayed with the people all through the journey. </a:t>
            </a:r>
            <a:endParaRPr lang="en-US" dirty="0" smtClean="0">
              <a:latin typeface="Adobe Gothic Std B" pitchFamily="34" charset="-128"/>
              <a:ea typeface="Adobe Gothic Std B" pitchFamily="34" charset="-128"/>
              <a:cs typeface="Tahoma" pitchFamily="34" charset="0"/>
            </a:endParaRPr>
          </a:p>
          <a:p>
            <a:pPr lvl="2"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His </a:t>
            </a:r>
            <a:r>
              <a:rPr lang="en-US" dirty="0">
                <a:latin typeface="Adobe Gothic Std B" pitchFamily="34" charset="-128"/>
                <a:ea typeface="Adobe Gothic Std B" pitchFamily="34" charset="-128"/>
                <a:cs typeface="Tahoma" pitchFamily="34" charset="0"/>
              </a:rPr>
              <a:t>speech and action conveyed the attitude of “we are in this together” </a:t>
            </a:r>
            <a:endParaRPr lang="en-US"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dirty="0" err="1" smtClean="0">
                <a:solidFill>
                  <a:srgbClr val="FF0000"/>
                </a:solidFill>
                <a:latin typeface="Adobe Gothic Std B" pitchFamily="34" charset="-128"/>
                <a:ea typeface="Adobe Gothic Std B" pitchFamily="34" charset="-128"/>
                <a:cs typeface="Tahoma" pitchFamily="34" charset="0"/>
              </a:rPr>
              <a:t>Neh</a:t>
            </a:r>
            <a:r>
              <a:rPr lang="en-US" dirty="0" smtClean="0">
                <a:solidFill>
                  <a:srgbClr val="FF0000"/>
                </a:solidFill>
                <a:latin typeface="Adobe Gothic Std B" pitchFamily="34" charset="-128"/>
                <a:ea typeface="Adobe Gothic Std B" pitchFamily="34" charset="-128"/>
                <a:cs typeface="Tahoma" pitchFamily="34" charset="0"/>
              </a:rPr>
              <a:t> </a:t>
            </a:r>
            <a:r>
              <a:rPr lang="en-US" dirty="0">
                <a:solidFill>
                  <a:srgbClr val="FF0000"/>
                </a:solidFill>
                <a:latin typeface="Adobe Gothic Std B" pitchFamily="34" charset="-128"/>
                <a:ea typeface="Adobe Gothic Std B" pitchFamily="34" charset="-128"/>
                <a:cs typeface="Tahoma" pitchFamily="34" charset="0"/>
              </a:rPr>
              <a:t>2:17 </a:t>
            </a:r>
            <a:endParaRPr lang="en-US" dirty="0" smtClean="0">
              <a:solidFill>
                <a:srgbClr val="FF0000"/>
              </a:solidFill>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Then </a:t>
            </a:r>
            <a:r>
              <a:rPr lang="en-US" dirty="0">
                <a:latin typeface="Adobe Gothic Std B" pitchFamily="34" charset="-128"/>
                <a:ea typeface="Adobe Gothic Std B" pitchFamily="34" charset="-128"/>
                <a:cs typeface="Tahoma" pitchFamily="34" charset="0"/>
              </a:rPr>
              <a:t>said I unto them, Ye see the distress that we are in, how Jerusalem </a:t>
            </a:r>
            <a:r>
              <a:rPr lang="en-US" dirty="0" err="1">
                <a:latin typeface="Adobe Gothic Std B" pitchFamily="34" charset="-128"/>
                <a:ea typeface="Adobe Gothic Std B" pitchFamily="34" charset="-128"/>
                <a:cs typeface="Tahoma" pitchFamily="34" charset="0"/>
              </a:rPr>
              <a:t>lieth</a:t>
            </a:r>
            <a:r>
              <a:rPr lang="en-US" dirty="0">
                <a:latin typeface="Adobe Gothic Std B" pitchFamily="34" charset="-128"/>
                <a:ea typeface="Adobe Gothic Std B" pitchFamily="34" charset="-128"/>
                <a:cs typeface="Tahoma" pitchFamily="34" charset="0"/>
              </a:rPr>
              <a:t> waste, and the gates thereof are burned with ﬁre: come, and let us build up the wall of Jerusalem, that we be no more a reproach.</a:t>
            </a:r>
            <a:endParaRPr lang="en-US" sz="1000" dirty="0">
              <a:latin typeface="Adobe Gothic Std B" pitchFamily="34" charset="-128"/>
              <a:ea typeface="Adobe Gothic Std B" pitchFamily="34" charset="-128"/>
              <a:cs typeface="Tahoma" pitchFamily="34" charset="0"/>
            </a:endParaRPr>
          </a:p>
        </p:txBody>
      </p:sp>
      <p:cxnSp>
        <p:nvCxnSpPr>
          <p:cNvPr id="8" name="Straight Connector 7"/>
          <p:cNvCxnSpPr/>
          <p:nvPr/>
        </p:nvCxnSpPr>
        <p:spPr>
          <a:xfrm>
            <a:off x="56950" y="6515500"/>
            <a:ext cx="9067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0" y="6477000"/>
            <a:ext cx="8915400" cy="365125"/>
          </a:xfrm>
        </p:spPr>
        <p:txBody>
          <a:bodyPr/>
          <a:lstStyle/>
          <a:p>
            <a:pPr algn="ctr"/>
            <a:r>
              <a:rPr lang="en-US" sz="1800" b="1" dirty="0" smtClean="0">
                <a:solidFill>
                  <a:srgbClr val="FF0000"/>
                </a:solidFill>
                <a:latin typeface="Century725 Cn BT" pitchFamily="18" charset="0"/>
              </a:rPr>
              <a:t>TREM CHURCH GROWTH 2020: </a:t>
            </a:r>
            <a:r>
              <a:rPr lang="en-US" sz="1900" i="1" dirty="0" smtClean="0">
                <a:solidFill>
                  <a:srgbClr val="996633"/>
                </a:solidFill>
                <a:latin typeface="Alibi" pitchFamily="2" charset="0"/>
                <a:ea typeface="Tahoma" pitchFamily="34" charset="0"/>
                <a:cs typeface="Mongolian Baiti" pitchFamily="66" charset="0"/>
              </a:rPr>
              <a:t>A</a:t>
            </a:r>
            <a:r>
              <a:rPr lang="en-US" sz="1900" dirty="0" smtClean="0">
                <a:solidFill>
                  <a:srgbClr val="996633"/>
                </a:solidFill>
                <a:latin typeface="Alibi" pitchFamily="2" charset="0"/>
                <a:ea typeface="Tahoma" pitchFamily="34" charset="0"/>
                <a:cs typeface="Mongolian Baiti" pitchFamily="66" charset="0"/>
              </a:rPr>
              <a:t> </a:t>
            </a:r>
            <a:r>
              <a:rPr lang="en-US" sz="1900" i="1" dirty="0" smtClean="0">
                <a:solidFill>
                  <a:srgbClr val="996633"/>
                </a:solidFill>
                <a:latin typeface="Alibi" pitchFamily="2" charset="0"/>
                <a:ea typeface="Tahoma" pitchFamily="34" charset="0"/>
                <a:cs typeface="Mongolian Baiti" pitchFamily="66" charset="0"/>
              </a:rPr>
              <a:t>PERSON OF INFLUENCE  </a:t>
            </a:r>
            <a:r>
              <a:rPr lang="en-US" sz="1900" i="1" dirty="0" smtClean="0">
                <a:solidFill>
                  <a:srgbClr val="996633"/>
                </a:solidFill>
                <a:latin typeface="Alibi" pitchFamily="2" charset="0"/>
                <a:ea typeface="Tahoma" pitchFamily="34" charset="0"/>
                <a:cs typeface="Mongolian Baiti" pitchFamily="66" charset="0"/>
              </a:rPr>
              <a:t>NAVIGATES FOR OTHER </a:t>
            </a:r>
            <a:r>
              <a:rPr lang="en-US" sz="1900" i="1" dirty="0" smtClean="0">
                <a:solidFill>
                  <a:srgbClr val="996633"/>
                </a:solidFill>
                <a:latin typeface="Alibi" pitchFamily="2" charset="0"/>
                <a:ea typeface="Tahoma" pitchFamily="34" charset="0"/>
                <a:cs typeface="Mongolian Baiti" pitchFamily="66" charset="0"/>
              </a:rPr>
              <a:t>PEOPLE</a:t>
            </a:r>
            <a:endParaRPr lang="en-US" sz="1900" i="1" dirty="0">
              <a:solidFill>
                <a:srgbClr val="996633"/>
              </a:solidFill>
              <a:latin typeface="Alibi" pitchFamily="2" charset="0"/>
              <a:ea typeface="Tahoma" pitchFamily="34" charset="0"/>
              <a:cs typeface="Mongolian Baiti" pitchFamily="66" charset="0"/>
            </a:endParaRPr>
          </a:p>
        </p:txBody>
      </p:sp>
    </p:spTree>
    <p:extLst>
      <p:ext uri="{BB962C8B-B14F-4D97-AF65-F5344CB8AC3E}">
        <p14:creationId xmlns:p14="http://schemas.microsoft.com/office/powerpoint/2010/main" val="2879464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3D4A8">
                <a:alpha val="30000"/>
                <a:lumMod val="44000"/>
                <a:lumOff val="56000"/>
              </a:srgbClr>
            </a:gs>
            <a:gs pos="73000">
              <a:srgbClr val="21D6E0"/>
            </a:gs>
            <a:gs pos="91000">
              <a:srgbClr val="0087E6"/>
            </a:gs>
            <a:gs pos="100000">
              <a:srgbClr val="005CBF"/>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0"/>
            <a:ext cx="8229600" cy="2590800"/>
          </a:xfrm>
        </p:spPr>
        <p:txBody>
          <a:bodyPr>
            <a:normAutofit/>
          </a:bodyPr>
          <a:lstStyle/>
          <a:p>
            <a:pPr marL="0" indent="0" algn="ctr">
              <a:buNone/>
            </a:pPr>
            <a:r>
              <a:rPr lang="en-US" sz="8000" dirty="0" smtClean="0">
                <a:solidFill>
                  <a:srgbClr val="FF00FF"/>
                </a:solidFill>
                <a:latin typeface="Arial Black" pitchFamily="34" charset="0"/>
              </a:rPr>
              <a:t>THANK YOU </a:t>
            </a:r>
            <a:endParaRPr lang="en-US" sz="6000" dirty="0" smtClean="0">
              <a:solidFill>
                <a:srgbClr val="FF00FF"/>
              </a:solidFill>
              <a:latin typeface="Arial Black" pitchFamily="34" charset="0"/>
            </a:endParaRPr>
          </a:p>
          <a:p>
            <a:pPr marL="0" indent="0" algn="ctr">
              <a:buNone/>
            </a:pPr>
            <a:r>
              <a:rPr lang="en-US" sz="4800" dirty="0" smtClean="0">
                <a:latin typeface="Swiss921 BT" pitchFamily="34" charset="0"/>
                <a:cs typeface="Adobe Hebrew" pitchFamily="18" charset="-79"/>
              </a:rPr>
              <a:t>AND GOD BLESS</a:t>
            </a:r>
            <a:endParaRPr lang="en-US" sz="4800" dirty="0">
              <a:latin typeface="Swiss921 BT" pitchFamily="34" charset="0"/>
              <a:cs typeface="Adobe Hebrew" pitchFamily="18" charset="-79"/>
            </a:endParaRPr>
          </a:p>
        </p:txBody>
      </p:sp>
    </p:spTree>
    <p:extLst>
      <p:ext uri="{BB962C8B-B14F-4D97-AF65-F5344CB8AC3E}">
        <p14:creationId xmlns:p14="http://schemas.microsoft.com/office/powerpoint/2010/main" val="1016396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50" y="228600"/>
            <a:ext cx="9010850" cy="457200"/>
          </a:xfrm>
        </p:spPr>
        <p:txBody>
          <a:bodyPr>
            <a:noAutofit/>
          </a:bodyPr>
          <a:lstStyle/>
          <a:p>
            <a:pPr>
              <a:lnSpc>
                <a:spcPct val="80000"/>
              </a:lnSpc>
            </a:pPr>
            <a:r>
              <a:rPr lang="en-US" sz="4000" b="1" dirty="0" smtClean="0">
                <a:solidFill>
                  <a:srgbClr val="996633"/>
                </a:solidFill>
                <a:latin typeface="Gloucester MT Extra Condensed" pitchFamily="18" charset="0"/>
              </a:rPr>
              <a:t>A PERSON OF INFLUENCE </a:t>
            </a:r>
            <a:r>
              <a:rPr lang="en-US" sz="4000" b="1" dirty="0" smtClean="0">
                <a:solidFill>
                  <a:srgbClr val="996633"/>
                </a:solidFill>
                <a:latin typeface="Gloucester MT Extra Condensed" pitchFamily="18" charset="0"/>
              </a:rPr>
              <a:t>NAVIGATES FOR OTHER </a:t>
            </a:r>
            <a:r>
              <a:rPr lang="en-US" sz="4000" b="1" dirty="0" smtClean="0">
                <a:solidFill>
                  <a:srgbClr val="996633"/>
                </a:solidFill>
                <a:latin typeface="Gloucester MT Extra Condensed" pitchFamily="18" charset="0"/>
              </a:rPr>
              <a:t>PEOPLE</a:t>
            </a:r>
            <a:endParaRPr lang="en-US" sz="4000" dirty="0">
              <a:solidFill>
                <a:srgbClr val="996633"/>
              </a:solidFill>
              <a:latin typeface="Gloucester MT Extra Condensed" pitchFamily="18" charset="0"/>
            </a:endParaRPr>
          </a:p>
        </p:txBody>
      </p:sp>
      <p:sp>
        <p:nvSpPr>
          <p:cNvPr id="3" name="Content Placeholder 2"/>
          <p:cNvSpPr>
            <a:spLocks noGrp="1"/>
          </p:cNvSpPr>
          <p:nvPr>
            <p:ph idx="1"/>
          </p:nvPr>
        </p:nvSpPr>
        <p:spPr>
          <a:xfrm>
            <a:off x="152400" y="685800"/>
            <a:ext cx="8763000" cy="5486400"/>
          </a:xfrm>
        </p:spPr>
        <p:txBody>
          <a:bodyPr>
            <a:noAutofit/>
          </a:bodyPr>
          <a:lstStyle/>
          <a:p>
            <a:pPr lvl="0" algn="just">
              <a:lnSpc>
                <a:spcPct val="80000"/>
              </a:lnSpc>
              <a:spcBef>
                <a:spcPts val="600"/>
              </a:spcBef>
              <a:spcAft>
                <a:spcPts val="600"/>
              </a:spcAft>
            </a:pPr>
            <a:r>
              <a:rPr lang="en-US" sz="2800" dirty="0">
                <a:latin typeface="Tahoma" pitchFamily="34" charset="0"/>
                <a:ea typeface="Tahoma" pitchFamily="34" charset="0"/>
                <a:cs typeface="Tahoma" pitchFamily="34" charset="0"/>
              </a:rPr>
              <a:t>A gentleman at my father's work began to come into work smelling continually of body odor and personal neglect, and as the months went by, showed signs of confusion. After being told to pick up papers at another building, he would be found sitting at his desk staring at his shoes; after being reminded (to which he would completely believe he hadn't been told the ﬁrst time), he would be found once again sitting at his desk in the same position. This happened to worsening degrees over a few months and his coworkers either ignored it or were ignorant to this due to a lack of social interaction with the man. My father began to mentally record all of this and ﬁnally sat down with him one day when he was found two hours after work was out, sitting in his car, looking like he didn't know where to go.</a:t>
            </a:r>
            <a:endParaRPr lang="en-US" sz="2800" dirty="0">
              <a:latin typeface="Tahoma" pitchFamily="34" charset="0"/>
              <a:ea typeface="Tahoma" pitchFamily="34" charset="0"/>
              <a:cs typeface="Tahoma" pitchFamily="34" charset="0"/>
            </a:endParaRPr>
          </a:p>
        </p:txBody>
      </p:sp>
      <p:cxnSp>
        <p:nvCxnSpPr>
          <p:cNvPr id="8" name="Straight Connector 7"/>
          <p:cNvCxnSpPr/>
          <p:nvPr/>
        </p:nvCxnSpPr>
        <p:spPr>
          <a:xfrm>
            <a:off x="56950" y="6515500"/>
            <a:ext cx="9067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0" y="6477000"/>
            <a:ext cx="8915400" cy="365125"/>
          </a:xfrm>
        </p:spPr>
        <p:txBody>
          <a:bodyPr/>
          <a:lstStyle/>
          <a:p>
            <a:pPr algn="ctr"/>
            <a:r>
              <a:rPr lang="en-US" sz="1800" b="1" dirty="0" smtClean="0">
                <a:solidFill>
                  <a:srgbClr val="FF0000"/>
                </a:solidFill>
                <a:latin typeface="Century725 Cn BT" pitchFamily="18" charset="0"/>
              </a:rPr>
              <a:t>TREM CHURCH GROWTH 2020: </a:t>
            </a:r>
            <a:r>
              <a:rPr lang="en-US" sz="1900" i="1" dirty="0" smtClean="0">
                <a:solidFill>
                  <a:srgbClr val="996633"/>
                </a:solidFill>
                <a:latin typeface="Alibi" pitchFamily="2" charset="0"/>
                <a:ea typeface="Tahoma" pitchFamily="34" charset="0"/>
                <a:cs typeface="Mongolian Baiti" pitchFamily="66" charset="0"/>
              </a:rPr>
              <a:t>A</a:t>
            </a:r>
            <a:r>
              <a:rPr lang="en-US" sz="1900" dirty="0" smtClean="0">
                <a:solidFill>
                  <a:srgbClr val="996633"/>
                </a:solidFill>
                <a:latin typeface="Alibi" pitchFamily="2" charset="0"/>
                <a:ea typeface="Tahoma" pitchFamily="34" charset="0"/>
                <a:cs typeface="Mongolian Baiti" pitchFamily="66" charset="0"/>
              </a:rPr>
              <a:t> </a:t>
            </a:r>
            <a:r>
              <a:rPr lang="en-US" sz="1900" i="1" dirty="0" smtClean="0">
                <a:solidFill>
                  <a:srgbClr val="996633"/>
                </a:solidFill>
                <a:latin typeface="Alibi" pitchFamily="2" charset="0"/>
                <a:ea typeface="Tahoma" pitchFamily="34" charset="0"/>
                <a:cs typeface="Mongolian Baiti" pitchFamily="66" charset="0"/>
              </a:rPr>
              <a:t>PERSON OF INFLUENCE  </a:t>
            </a:r>
            <a:r>
              <a:rPr lang="en-US" sz="1900" i="1" dirty="0" smtClean="0">
                <a:solidFill>
                  <a:srgbClr val="996633"/>
                </a:solidFill>
                <a:latin typeface="Alibi" pitchFamily="2" charset="0"/>
                <a:ea typeface="Tahoma" pitchFamily="34" charset="0"/>
                <a:cs typeface="Mongolian Baiti" pitchFamily="66" charset="0"/>
              </a:rPr>
              <a:t>NAVIGATES FOR OTHER </a:t>
            </a:r>
            <a:r>
              <a:rPr lang="en-US" sz="1900" i="1" dirty="0" smtClean="0">
                <a:solidFill>
                  <a:srgbClr val="996633"/>
                </a:solidFill>
                <a:latin typeface="Alibi" pitchFamily="2" charset="0"/>
                <a:ea typeface="Tahoma" pitchFamily="34" charset="0"/>
                <a:cs typeface="Mongolian Baiti" pitchFamily="66" charset="0"/>
              </a:rPr>
              <a:t>PEOPLE</a:t>
            </a:r>
            <a:endParaRPr lang="en-US" sz="1900" i="1" dirty="0">
              <a:solidFill>
                <a:srgbClr val="996633"/>
              </a:solidFill>
              <a:latin typeface="Alibi" pitchFamily="2" charset="0"/>
              <a:ea typeface="Tahoma" pitchFamily="34" charset="0"/>
              <a:cs typeface="Mongolian Baiti" pitchFamily="66" charset="0"/>
            </a:endParaRPr>
          </a:p>
        </p:txBody>
      </p:sp>
    </p:spTree>
    <p:extLst>
      <p:ext uri="{BB962C8B-B14F-4D97-AF65-F5344CB8AC3E}">
        <p14:creationId xmlns:p14="http://schemas.microsoft.com/office/powerpoint/2010/main" val="184630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50" y="228600"/>
            <a:ext cx="9010850" cy="457200"/>
          </a:xfrm>
        </p:spPr>
        <p:txBody>
          <a:bodyPr>
            <a:noAutofit/>
          </a:bodyPr>
          <a:lstStyle/>
          <a:p>
            <a:pPr>
              <a:lnSpc>
                <a:spcPct val="80000"/>
              </a:lnSpc>
            </a:pPr>
            <a:r>
              <a:rPr lang="en-US" sz="4000" b="1" dirty="0" smtClean="0">
                <a:solidFill>
                  <a:srgbClr val="996633"/>
                </a:solidFill>
                <a:latin typeface="Gloucester MT Extra Condensed" pitchFamily="18" charset="0"/>
              </a:rPr>
              <a:t>A PERSON OF INFLUENCE </a:t>
            </a:r>
            <a:r>
              <a:rPr lang="en-US" sz="4000" b="1" dirty="0" smtClean="0">
                <a:solidFill>
                  <a:srgbClr val="996633"/>
                </a:solidFill>
                <a:latin typeface="Gloucester MT Extra Condensed" pitchFamily="18" charset="0"/>
              </a:rPr>
              <a:t>NAVIGATES FOR OTHER </a:t>
            </a:r>
            <a:r>
              <a:rPr lang="en-US" sz="4000" b="1" dirty="0" smtClean="0">
                <a:solidFill>
                  <a:srgbClr val="996633"/>
                </a:solidFill>
                <a:latin typeface="Gloucester MT Extra Condensed" pitchFamily="18" charset="0"/>
              </a:rPr>
              <a:t>PEOPLE</a:t>
            </a:r>
            <a:endParaRPr lang="en-US" sz="4000" dirty="0">
              <a:solidFill>
                <a:srgbClr val="996633"/>
              </a:solidFill>
              <a:latin typeface="Gloucester MT Extra Condensed" pitchFamily="18" charset="0"/>
            </a:endParaRPr>
          </a:p>
        </p:txBody>
      </p:sp>
      <p:sp>
        <p:nvSpPr>
          <p:cNvPr id="3" name="Content Placeholder 2"/>
          <p:cNvSpPr>
            <a:spLocks noGrp="1"/>
          </p:cNvSpPr>
          <p:nvPr>
            <p:ph idx="1"/>
          </p:nvPr>
        </p:nvSpPr>
        <p:spPr>
          <a:xfrm>
            <a:off x="152400" y="685800"/>
            <a:ext cx="8763000" cy="5486400"/>
          </a:xfrm>
        </p:spPr>
        <p:txBody>
          <a:bodyPr>
            <a:noAutofit/>
          </a:bodyPr>
          <a:lstStyle/>
          <a:p>
            <a:pPr lvl="0" algn="just">
              <a:lnSpc>
                <a:spcPct val="80000"/>
              </a:lnSpc>
              <a:spcBef>
                <a:spcPts val="600"/>
              </a:spcBef>
              <a:spcAft>
                <a:spcPts val="600"/>
              </a:spcAft>
            </a:pPr>
            <a:r>
              <a:rPr lang="en-US" sz="2650" dirty="0">
                <a:latin typeface="Tahoma" pitchFamily="34" charset="0"/>
                <a:ea typeface="Tahoma" pitchFamily="34" charset="0"/>
                <a:cs typeface="Tahoma" pitchFamily="34" charset="0"/>
              </a:rPr>
              <a:t>Apparently the gentleman was in the beginning/middle stages of Alzheimer's and was being ﬁnancially taken advantage of by his children, who used his forgetfulness as a reason to ask him for money every few days. My father took this man to a hospital (for the ﬁrst time in years) to be properly assessed, then worked with the county to get a caretaker to watch over his condition. He then went to the man's house and helped him sort out all of his ﬁnancial matters and get his retirement set up; they went to the bank and had a government worker ensure that his bills would be paid for and his children would no longer get to treat him like a personal ATM. That my father took this much personal time to help another man that so many had forgotten or would choose to neglect, or even make fun of, truly shows his character. Thanks to him, this man can now live securely and be taken care of in a frightening time.</a:t>
            </a:r>
            <a:endParaRPr lang="en-US" sz="2650" dirty="0">
              <a:latin typeface="Tahoma" pitchFamily="34" charset="0"/>
              <a:ea typeface="Tahoma" pitchFamily="34" charset="0"/>
              <a:cs typeface="Tahoma" pitchFamily="34" charset="0"/>
            </a:endParaRPr>
          </a:p>
        </p:txBody>
      </p:sp>
      <p:cxnSp>
        <p:nvCxnSpPr>
          <p:cNvPr id="8" name="Straight Connector 7"/>
          <p:cNvCxnSpPr/>
          <p:nvPr/>
        </p:nvCxnSpPr>
        <p:spPr>
          <a:xfrm>
            <a:off x="56950" y="6515500"/>
            <a:ext cx="9067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0" y="6477000"/>
            <a:ext cx="8915400" cy="365125"/>
          </a:xfrm>
        </p:spPr>
        <p:txBody>
          <a:bodyPr/>
          <a:lstStyle/>
          <a:p>
            <a:pPr algn="ctr"/>
            <a:r>
              <a:rPr lang="en-US" sz="1800" b="1" dirty="0" smtClean="0">
                <a:solidFill>
                  <a:srgbClr val="FF0000"/>
                </a:solidFill>
                <a:latin typeface="Century725 Cn BT" pitchFamily="18" charset="0"/>
              </a:rPr>
              <a:t>TREM CHURCH GROWTH 2020: </a:t>
            </a:r>
            <a:r>
              <a:rPr lang="en-US" sz="1900" i="1" dirty="0" smtClean="0">
                <a:solidFill>
                  <a:srgbClr val="996633"/>
                </a:solidFill>
                <a:latin typeface="Alibi" pitchFamily="2" charset="0"/>
                <a:ea typeface="Tahoma" pitchFamily="34" charset="0"/>
                <a:cs typeface="Mongolian Baiti" pitchFamily="66" charset="0"/>
              </a:rPr>
              <a:t>A</a:t>
            </a:r>
            <a:r>
              <a:rPr lang="en-US" sz="1900" dirty="0" smtClean="0">
                <a:solidFill>
                  <a:srgbClr val="996633"/>
                </a:solidFill>
                <a:latin typeface="Alibi" pitchFamily="2" charset="0"/>
                <a:ea typeface="Tahoma" pitchFamily="34" charset="0"/>
                <a:cs typeface="Mongolian Baiti" pitchFamily="66" charset="0"/>
              </a:rPr>
              <a:t> </a:t>
            </a:r>
            <a:r>
              <a:rPr lang="en-US" sz="1900" i="1" dirty="0" smtClean="0">
                <a:solidFill>
                  <a:srgbClr val="996633"/>
                </a:solidFill>
                <a:latin typeface="Alibi" pitchFamily="2" charset="0"/>
                <a:ea typeface="Tahoma" pitchFamily="34" charset="0"/>
                <a:cs typeface="Mongolian Baiti" pitchFamily="66" charset="0"/>
              </a:rPr>
              <a:t>PERSON OF INFLUENCE  </a:t>
            </a:r>
            <a:r>
              <a:rPr lang="en-US" sz="1900" i="1" dirty="0" smtClean="0">
                <a:solidFill>
                  <a:srgbClr val="996633"/>
                </a:solidFill>
                <a:latin typeface="Alibi" pitchFamily="2" charset="0"/>
                <a:ea typeface="Tahoma" pitchFamily="34" charset="0"/>
                <a:cs typeface="Mongolian Baiti" pitchFamily="66" charset="0"/>
              </a:rPr>
              <a:t>NAVIGATES FOR OTHER </a:t>
            </a:r>
            <a:r>
              <a:rPr lang="en-US" sz="1900" i="1" dirty="0" smtClean="0">
                <a:solidFill>
                  <a:srgbClr val="996633"/>
                </a:solidFill>
                <a:latin typeface="Alibi" pitchFamily="2" charset="0"/>
                <a:ea typeface="Tahoma" pitchFamily="34" charset="0"/>
                <a:cs typeface="Mongolian Baiti" pitchFamily="66" charset="0"/>
              </a:rPr>
              <a:t>PEOPLE</a:t>
            </a:r>
            <a:endParaRPr lang="en-US" sz="1900" i="1" dirty="0">
              <a:solidFill>
                <a:srgbClr val="996633"/>
              </a:solidFill>
              <a:latin typeface="Alibi" pitchFamily="2" charset="0"/>
              <a:ea typeface="Tahoma" pitchFamily="34" charset="0"/>
              <a:cs typeface="Mongolian Baiti" pitchFamily="66" charset="0"/>
            </a:endParaRPr>
          </a:p>
        </p:txBody>
      </p:sp>
    </p:spTree>
    <p:extLst>
      <p:ext uri="{BB962C8B-B14F-4D97-AF65-F5344CB8AC3E}">
        <p14:creationId xmlns:p14="http://schemas.microsoft.com/office/powerpoint/2010/main" val="3836313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50" y="228600"/>
            <a:ext cx="9010850" cy="457200"/>
          </a:xfrm>
        </p:spPr>
        <p:txBody>
          <a:bodyPr>
            <a:noAutofit/>
          </a:bodyPr>
          <a:lstStyle/>
          <a:p>
            <a:pPr>
              <a:lnSpc>
                <a:spcPct val="80000"/>
              </a:lnSpc>
            </a:pPr>
            <a:r>
              <a:rPr lang="en-US" sz="4000" b="1" dirty="0" smtClean="0">
                <a:solidFill>
                  <a:srgbClr val="996633"/>
                </a:solidFill>
                <a:latin typeface="Gloucester MT Extra Condensed" pitchFamily="18" charset="0"/>
              </a:rPr>
              <a:t>A PERSON OF INFLUENCE </a:t>
            </a:r>
            <a:r>
              <a:rPr lang="en-US" sz="4000" b="1" dirty="0" smtClean="0">
                <a:solidFill>
                  <a:srgbClr val="996633"/>
                </a:solidFill>
                <a:latin typeface="Gloucester MT Extra Condensed" pitchFamily="18" charset="0"/>
              </a:rPr>
              <a:t>NAVIGATES FOR OTHER </a:t>
            </a:r>
            <a:r>
              <a:rPr lang="en-US" sz="4000" b="1" dirty="0" smtClean="0">
                <a:solidFill>
                  <a:srgbClr val="996633"/>
                </a:solidFill>
                <a:latin typeface="Gloucester MT Extra Condensed" pitchFamily="18" charset="0"/>
              </a:rPr>
              <a:t>PEOPLE</a:t>
            </a:r>
            <a:endParaRPr lang="en-US" sz="4000" dirty="0">
              <a:solidFill>
                <a:srgbClr val="996633"/>
              </a:solidFill>
              <a:latin typeface="Gloucester MT Extra Condensed" pitchFamily="18" charset="0"/>
            </a:endParaRPr>
          </a:p>
        </p:txBody>
      </p:sp>
      <p:sp>
        <p:nvSpPr>
          <p:cNvPr id="3" name="Content Placeholder 2"/>
          <p:cNvSpPr>
            <a:spLocks noGrp="1"/>
          </p:cNvSpPr>
          <p:nvPr>
            <p:ph idx="1"/>
          </p:nvPr>
        </p:nvSpPr>
        <p:spPr>
          <a:xfrm>
            <a:off x="152400" y="762000"/>
            <a:ext cx="8763000" cy="5486400"/>
          </a:xfrm>
        </p:spPr>
        <p:txBody>
          <a:bodyPr>
            <a:noAutofit/>
          </a:bodyPr>
          <a:lstStyle/>
          <a:p>
            <a:pPr lvl="0" algn="just">
              <a:lnSpc>
                <a:spcPct val="80000"/>
              </a:lnSpc>
              <a:spcBef>
                <a:spcPts val="600"/>
              </a:spcBef>
              <a:spcAft>
                <a:spcPts val="600"/>
              </a:spcAft>
            </a:pPr>
            <a:r>
              <a:rPr lang="en-US" sz="3600" dirty="0">
                <a:latin typeface="Adobe Gothic Std B" pitchFamily="34" charset="-128"/>
                <a:ea typeface="Adobe Gothic Std B" pitchFamily="34" charset="-128"/>
                <a:cs typeface="Tahoma" pitchFamily="34" charset="0"/>
              </a:rPr>
              <a:t>Navigating means: </a:t>
            </a:r>
            <a:endParaRPr lang="en-US" sz="3600" dirty="0" smtClean="0">
              <a:latin typeface="Adobe Gothic Std B" pitchFamily="34" charset="-128"/>
              <a:ea typeface="Adobe Gothic Std B" pitchFamily="34" charset="-128"/>
              <a:cs typeface="Tahoma" pitchFamily="34" charset="0"/>
            </a:endParaRPr>
          </a:p>
          <a:p>
            <a:pPr lvl="0" algn="just">
              <a:lnSpc>
                <a:spcPct val="80000"/>
              </a:lnSpc>
              <a:spcBef>
                <a:spcPts val="600"/>
              </a:spcBef>
              <a:spcAft>
                <a:spcPts val="600"/>
              </a:spcAft>
            </a:pPr>
            <a:r>
              <a:rPr lang="en-US" sz="3600" dirty="0" smtClean="0">
                <a:latin typeface="Adobe Gothic Std B" pitchFamily="34" charset="-128"/>
                <a:ea typeface="Adobe Gothic Std B" pitchFamily="34" charset="-128"/>
                <a:cs typeface="Tahoma" pitchFamily="34" charset="0"/>
              </a:rPr>
              <a:t>Helping </a:t>
            </a:r>
            <a:r>
              <a:rPr lang="en-US" sz="3600" dirty="0">
                <a:latin typeface="Adobe Gothic Std B" pitchFamily="34" charset="-128"/>
                <a:ea typeface="Adobe Gothic Std B" pitchFamily="34" charset="-128"/>
                <a:cs typeface="Tahoma" pitchFamily="34" charset="0"/>
              </a:rPr>
              <a:t>others through unpleasant situations, setbacks, or problems. </a:t>
            </a:r>
            <a:endParaRPr lang="en-US" sz="3600" dirty="0" smtClean="0">
              <a:latin typeface="Adobe Gothic Std B" pitchFamily="34" charset="-128"/>
              <a:ea typeface="Adobe Gothic Std B" pitchFamily="34" charset="-128"/>
              <a:cs typeface="Tahoma" pitchFamily="34" charset="0"/>
            </a:endParaRPr>
          </a:p>
          <a:p>
            <a:pPr lvl="0" algn="just">
              <a:lnSpc>
                <a:spcPct val="80000"/>
              </a:lnSpc>
              <a:spcBef>
                <a:spcPts val="600"/>
              </a:spcBef>
              <a:spcAft>
                <a:spcPts val="600"/>
              </a:spcAft>
            </a:pPr>
            <a:r>
              <a:rPr lang="en-US" sz="3600" dirty="0" smtClean="0">
                <a:latin typeface="Adobe Gothic Std B" pitchFamily="34" charset="-128"/>
                <a:ea typeface="Adobe Gothic Std B" pitchFamily="34" charset="-128"/>
                <a:cs typeface="Tahoma" pitchFamily="34" charset="0"/>
              </a:rPr>
              <a:t>Building </a:t>
            </a:r>
            <a:r>
              <a:rPr lang="en-US" sz="3600" dirty="0">
                <a:latin typeface="Adobe Gothic Std B" pitchFamily="34" charset="-128"/>
                <a:ea typeface="Adobe Gothic Std B" pitchFamily="34" charset="-128"/>
                <a:cs typeface="Tahoma" pitchFamily="34" charset="0"/>
              </a:rPr>
              <a:t>bridges for people to cross from where they are to where they want to </a:t>
            </a:r>
            <a:r>
              <a:rPr lang="en-US" sz="3600" dirty="0" smtClean="0">
                <a:latin typeface="Adobe Gothic Std B" pitchFamily="34" charset="-128"/>
                <a:ea typeface="Adobe Gothic Std B" pitchFamily="34" charset="-128"/>
                <a:cs typeface="Tahoma" pitchFamily="34" charset="0"/>
              </a:rPr>
              <a:t>be.</a:t>
            </a:r>
          </a:p>
          <a:p>
            <a:pPr lvl="1" algn="just">
              <a:lnSpc>
                <a:spcPct val="80000"/>
              </a:lnSpc>
              <a:spcBef>
                <a:spcPts val="600"/>
              </a:spcBef>
              <a:spcAft>
                <a:spcPts val="600"/>
              </a:spcAft>
            </a:pPr>
            <a:r>
              <a:rPr lang="en-US" sz="3200" dirty="0" smtClean="0">
                <a:solidFill>
                  <a:srgbClr val="FF0000"/>
                </a:solidFill>
                <a:latin typeface="Adobe Gothic Std B" pitchFamily="34" charset="-128"/>
                <a:ea typeface="Adobe Gothic Std B" pitchFamily="34" charset="-128"/>
                <a:cs typeface="Tahoma" pitchFamily="34" charset="0"/>
              </a:rPr>
              <a:t>Luke </a:t>
            </a:r>
            <a:r>
              <a:rPr lang="en-US" sz="3200" dirty="0">
                <a:solidFill>
                  <a:srgbClr val="FF0000"/>
                </a:solidFill>
                <a:latin typeface="Adobe Gothic Std B" pitchFamily="34" charset="-128"/>
                <a:ea typeface="Adobe Gothic Std B" pitchFamily="34" charset="-128"/>
                <a:cs typeface="Tahoma" pitchFamily="34" charset="0"/>
              </a:rPr>
              <a:t>16:1-2 </a:t>
            </a:r>
            <a:endParaRPr lang="en-US" sz="3200" dirty="0" smtClean="0">
              <a:solidFill>
                <a:srgbClr val="FF0000"/>
              </a:solidFill>
              <a:latin typeface="Adobe Gothic Std B" pitchFamily="34" charset="-128"/>
              <a:ea typeface="Adobe Gothic Std B" pitchFamily="34" charset="-128"/>
              <a:cs typeface="Tahoma" pitchFamily="34" charset="0"/>
            </a:endParaRPr>
          </a:p>
          <a:p>
            <a:pPr lvl="2" algn="just">
              <a:lnSpc>
                <a:spcPct val="80000"/>
              </a:lnSpc>
              <a:spcBef>
                <a:spcPts val="600"/>
              </a:spcBef>
              <a:spcAft>
                <a:spcPts val="600"/>
              </a:spcAft>
            </a:pPr>
            <a:r>
              <a:rPr lang="en-US" sz="2800" dirty="0" smtClean="0">
                <a:latin typeface="Adobe Gothic Std B" pitchFamily="34" charset="-128"/>
                <a:ea typeface="Adobe Gothic Std B" pitchFamily="34" charset="-128"/>
                <a:cs typeface="Tahoma" pitchFamily="34" charset="0"/>
              </a:rPr>
              <a:t>1 </a:t>
            </a:r>
            <a:r>
              <a:rPr lang="en-US" sz="2800" dirty="0">
                <a:latin typeface="Adobe Gothic Std B" pitchFamily="34" charset="-128"/>
                <a:ea typeface="Adobe Gothic Std B" pitchFamily="34" charset="-128"/>
                <a:cs typeface="Tahoma" pitchFamily="34" charset="0"/>
              </a:rPr>
              <a:t>And he said also unto his disciples, There was a certain rich man, which had a steward; and the same was accused unto him that he had wasted his goods. </a:t>
            </a:r>
            <a:endParaRPr lang="en-US" sz="2800" dirty="0">
              <a:latin typeface="Adobe Gothic Std B" pitchFamily="34" charset="-128"/>
              <a:ea typeface="Adobe Gothic Std B" pitchFamily="34" charset="-128"/>
              <a:cs typeface="Tahoma" pitchFamily="34" charset="0"/>
            </a:endParaRPr>
          </a:p>
        </p:txBody>
      </p:sp>
      <p:cxnSp>
        <p:nvCxnSpPr>
          <p:cNvPr id="8" name="Straight Connector 7"/>
          <p:cNvCxnSpPr/>
          <p:nvPr/>
        </p:nvCxnSpPr>
        <p:spPr>
          <a:xfrm>
            <a:off x="56950" y="6515500"/>
            <a:ext cx="9067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0" y="6477000"/>
            <a:ext cx="8915400" cy="365125"/>
          </a:xfrm>
        </p:spPr>
        <p:txBody>
          <a:bodyPr/>
          <a:lstStyle/>
          <a:p>
            <a:pPr algn="ctr"/>
            <a:r>
              <a:rPr lang="en-US" sz="1800" b="1" dirty="0" smtClean="0">
                <a:solidFill>
                  <a:srgbClr val="FF0000"/>
                </a:solidFill>
                <a:latin typeface="Century725 Cn BT" pitchFamily="18" charset="0"/>
              </a:rPr>
              <a:t>TREM CHURCH GROWTH 2020: </a:t>
            </a:r>
            <a:r>
              <a:rPr lang="en-US" sz="1900" i="1" dirty="0" smtClean="0">
                <a:solidFill>
                  <a:srgbClr val="996633"/>
                </a:solidFill>
                <a:latin typeface="Alibi" pitchFamily="2" charset="0"/>
                <a:ea typeface="Tahoma" pitchFamily="34" charset="0"/>
                <a:cs typeface="Mongolian Baiti" pitchFamily="66" charset="0"/>
              </a:rPr>
              <a:t>A</a:t>
            </a:r>
            <a:r>
              <a:rPr lang="en-US" sz="1900" dirty="0" smtClean="0">
                <a:solidFill>
                  <a:srgbClr val="996633"/>
                </a:solidFill>
                <a:latin typeface="Alibi" pitchFamily="2" charset="0"/>
                <a:ea typeface="Tahoma" pitchFamily="34" charset="0"/>
                <a:cs typeface="Mongolian Baiti" pitchFamily="66" charset="0"/>
              </a:rPr>
              <a:t> </a:t>
            </a:r>
            <a:r>
              <a:rPr lang="en-US" sz="1900" i="1" dirty="0" smtClean="0">
                <a:solidFill>
                  <a:srgbClr val="996633"/>
                </a:solidFill>
                <a:latin typeface="Alibi" pitchFamily="2" charset="0"/>
                <a:ea typeface="Tahoma" pitchFamily="34" charset="0"/>
                <a:cs typeface="Mongolian Baiti" pitchFamily="66" charset="0"/>
              </a:rPr>
              <a:t>PERSON OF INFLUENCE  </a:t>
            </a:r>
            <a:r>
              <a:rPr lang="en-US" sz="1900" i="1" dirty="0" smtClean="0">
                <a:solidFill>
                  <a:srgbClr val="996633"/>
                </a:solidFill>
                <a:latin typeface="Alibi" pitchFamily="2" charset="0"/>
                <a:ea typeface="Tahoma" pitchFamily="34" charset="0"/>
                <a:cs typeface="Mongolian Baiti" pitchFamily="66" charset="0"/>
              </a:rPr>
              <a:t>NAVIGATES FOR OTHER </a:t>
            </a:r>
            <a:r>
              <a:rPr lang="en-US" sz="1900" i="1" dirty="0" smtClean="0">
                <a:solidFill>
                  <a:srgbClr val="996633"/>
                </a:solidFill>
                <a:latin typeface="Alibi" pitchFamily="2" charset="0"/>
                <a:ea typeface="Tahoma" pitchFamily="34" charset="0"/>
                <a:cs typeface="Mongolian Baiti" pitchFamily="66" charset="0"/>
              </a:rPr>
              <a:t>PEOPLE</a:t>
            </a:r>
            <a:endParaRPr lang="en-US" sz="1900" i="1" dirty="0">
              <a:solidFill>
                <a:srgbClr val="996633"/>
              </a:solidFill>
              <a:latin typeface="Alibi" pitchFamily="2" charset="0"/>
              <a:ea typeface="Tahoma" pitchFamily="34" charset="0"/>
              <a:cs typeface="Mongolian Baiti" pitchFamily="66" charset="0"/>
            </a:endParaRPr>
          </a:p>
        </p:txBody>
      </p:sp>
    </p:spTree>
    <p:extLst>
      <p:ext uri="{BB962C8B-B14F-4D97-AF65-F5344CB8AC3E}">
        <p14:creationId xmlns:p14="http://schemas.microsoft.com/office/powerpoint/2010/main" val="4053182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50" y="228600"/>
            <a:ext cx="9010850" cy="457200"/>
          </a:xfrm>
        </p:spPr>
        <p:txBody>
          <a:bodyPr>
            <a:noAutofit/>
          </a:bodyPr>
          <a:lstStyle/>
          <a:p>
            <a:pPr>
              <a:lnSpc>
                <a:spcPct val="80000"/>
              </a:lnSpc>
            </a:pPr>
            <a:r>
              <a:rPr lang="en-US" sz="4000" b="1" dirty="0" smtClean="0">
                <a:solidFill>
                  <a:srgbClr val="996633"/>
                </a:solidFill>
                <a:latin typeface="Gloucester MT Extra Condensed" pitchFamily="18" charset="0"/>
              </a:rPr>
              <a:t>A PERSON OF INFLUENCE </a:t>
            </a:r>
            <a:r>
              <a:rPr lang="en-US" sz="4000" b="1" dirty="0" smtClean="0">
                <a:solidFill>
                  <a:srgbClr val="996633"/>
                </a:solidFill>
                <a:latin typeface="Gloucester MT Extra Condensed" pitchFamily="18" charset="0"/>
              </a:rPr>
              <a:t>NAVIGATES FOR OTHER </a:t>
            </a:r>
            <a:r>
              <a:rPr lang="en-US" sz="4000" b="1" dirty="0" smtClean="0">
                <a:solidFill>
                  <a:srgbClr val="996633"/>
                </a:solidFill>
                <a:latin typeface="Gloucester MT Extra Condensed" pitchFamily="18" charset="0"/>
              </a:rPr>
              <a:t>PEOPLE</a:t>
            </a:r>
            <a:endParaRPr lang="en-US" sz="4000" dirty="0">
              <a:solidFill>
                <a:srgbClr val="996633"/>
              </a:solidFill>
              <a:latin typeface="Gloucester MT Extra Condensed" pitchFamily="18" charset="0"/>
            </a:endParaRPr>
          </a:p>
        </p:txBody>
      </p:sp>
      <p:sp>
        <p:nvSpPr>
          <p:cNvPr id="3" name="Content Placeholder 2"/>
          <p:cNvSpPr>
            <a:spLocks noGrp="1"/>
          </p:cNvSpPr>
          <p:nvPr>
            <p:ph idx="1"/>
          </p:nvPr>
        </p:nvSpPr>
        <p:spPr>
          <a:xfrm>
            <a:off x="152400" y="685800"/>
            <a:ext cx="8763000" cy="5486400"/>
          </a:xfrm>
        </p:spPr>
        <p:txBody>
          <a:bodyPr>
            <a:noAutofit/>
          </a:bodyPr>
          <a:lstStyle/>
          <a:p>
            <a:pPr lvl="0" algn="just">
              <a:lnSpc>
                <a:spcPct val="80000"/>
              </a:lnSpc>
              <a:spcBef>
                <a:spcPts val="600"/>
              </a:spcBef>
              <a:spcAft>
                <a:spcPts val="600"/>
              </a:spcAft>
            </a:pPr>
            <a:r>
              <a:rPr lang="en-US" sz="3600" dirty="0">
                <a:latin typeface="Adobe Gothic Std B" pitchFamily="34" charset="-128"/>
                <a:ea typeface="Adobe Gothic Std B" pitchFamily="34" charset="-128"/>
                <a:cs typeface="Tahoma" pitchFamily="34" charset="0"/>
              </a:rPr>
              <a:t>A Navigator Identiﬁes the Destination: </a:t>
            </a:r>
            <a:endParaRPr lang="en-US" sz="3600"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3000" dirty="0" smtClean="0">
                <a:latin typeface="Adobe Gothic Std B" pitchFamily="34" charset="-128"/>
                <a:ea typeface="Adobe Gothic Std B" pitchFamily="34" charset="-128"/>
                <a:cs typeface="Tahoma" pitchFamily="34" charset="0"/>
              </a:rPr>
              <a:t>Help </a:t>
            </a:r>
            <a:r>
              <a:rPr lang="en-US" sz="3000" dirty="0">
                <a:latin typeface="Adobe Gothic Std B" pitchFamily="34" charset="-128"/>
                <a:ea typeface="Adobe Gothic Std B" pitchFamily="34" charset="-128"/>
                <a:cs typeface="Tahoma" pitchFamily="34" charset="0"/>
              </a:rPr>
              <a:t>people recognize where they want to go. </a:t>
            </a:r>
            <a:endParaRPr lang="en-US" sz="3000"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3000" dirty="0" smtClean="0">
                <a:latin typeface="Adobe Gothic Std B" pitchFamily="34" charset="-128"/>
                <a:ea typeface="Adobe Gothic Std B" pitchFamily="34" charset="-128"/>
                <a:cs typeface="Tahoma" pitchFamily="34" charset="0"/>
              </a:rPr>
              <a:t>Here </a:t>
            </a:r>
            <a:r>
              <a:rPr lang="en-US" sz="3000" dirty="0">
                <a:latin typeface="Adobe Gothic Std B" pitchFamily="34" charset="-128"/>
                <a:ea typeface="Adobe Gothic Std B" pitchFamily="34" charset="-128"/>
                <a:cs typeface="Tahoma" pitchFamily="34" charset="0"/>
              </a:rPr>
              <a:t>are some clues to discovering their destination: </a:t>
            </a:r>
            <a:endParaRPr lang="en-US" sz="3000" dirty="0" smtClean="0">
              <a:latin typeface="Adobe Gothic Std B" pitchFamily="34" charset="-128"/>
              <a:ea typeface="Adobe Gothic Std B" pitchFamily="34" charset="-128"/>
              <a:cs typeface="Tahoma" pitchFamily="34" charset="0"/>
            </a:endParaRPr>
          </a:p>
          <a:p>
            <a:pPr lvl="2" algn="just">
              <a:lnSpc>
                <a:spcPct val="80000"/>
              </a:lnSpc>
              <a:spcBef>
                <a:spcPts val="600"/>
              </a:spcBef>
              <a:spcAft>
                <a:spcPts val="600"/>
              </a:spcAft>
            </a:pPr>
            <a:r>
              <a:rPr lang="en-US" sz="2800" dirty="0" smtClean="0">
                <a:latin typeface="Adobe Gothic Std B" pitchFamily="34" charset="-128"/>
                <a:ea typeface="Adobe Gothic Std B" pitchFamily="34" charset="-128"/>
                <a:cs typeface="Tahoma" pitchFamily="34" charset="0"/>
              </a:rPr>
              <a:t>What </a:t>
            </a:r>
            <a:r>
              <a:rPr lang="en-US" sz="2800" dirty="0">
                <a:latin typeface="Adobe Gothic Std B" pitchFamily="34" charset="-128"/>
                <a:ea typeface="Adobe Gothic Std B" pitchFamily="34" charset="-128"/>
                <a:cs typeface="Tahoma" pitchFamily="34" charset="0"/>
              </a:rPr>
              <a:t>do they cry about? ✤  What touches their hearts? </a:t>
            </a:r>
            <a:endParaRPr lang="en-US" sz="2800" dirty="0" smtClean="0">
              <a:latin typeface="Adobe Gothic Std B" pitchFamily="34" charset="-128"/>
              <a:ea typeface="Adobe Gothic Std B" pitchFamily="34" charset="-128"/>
              <a:cs typeface="Tahoma" pitchFamily="34" charset="0"/>
            </a:endParaRPr>
          </a:p>
          <a:p>
            <a:pPr lvl="2" algn="just">
              <a:lnSpc>
                <a:spcPct val="80000"/>
              </a:lnSpc>
              <a:spcBef>
                <a:spcPts val="600"/>
              </a:spcBef>
              <a:spcAft>
                <a:spcPts val="600"/>
              </a:spcAft>
            </a:pPr>
            <a:r>
              <a:rPr lang="en-US" sz="2800" dirty="0" smtClean="0">
                <a:latin typeface="Adobe Gothic Std B" pitchFamily="34" charset="-128"/>
                <a:ea typeface="Adobe Gothic Std B" pitchFamily="34" charset="-128"/>
                <a:cs typeface="Tahoma" pitchFamily="34" charset="0"/>
              </a:rPr>
              <a:t>What </a:t>
            </a:r>
            <a:r>
              <a:rPr lang="en-US" sz="2800" dirty="0">
                <a:latin typeface="Adobe Gothic Std B" pitchFamily="34" charset="-128"/>
                <a:ea typeface="Adobe Gothic Std B" pitchFamily="34" charset="-128"/>
                <a:cs typeface="Tahoma" pitchFamily="34" charset="0"/>
              </a:rPr>
              <a:t>are their passions and compassions? ✤  What do they sing about? </a:t>
            </a:r>
            <a:endParaRPr lang="en-US" sz="2800" dirty="0" smtClean="0">
              <a:latin typeface="Adobe Gothic Std B" pitchFamily="34" charset="-128"/>
              <a:ea typeface="Adobe Gothic Std B" pitchFamily="34" charset="-128"/>
              <a:cs typeface="Tahoma" pitchFamily="34" charset="0"/>
            </a:endParaRPr>
          </a:p>
          <a:p>
            <a:pPr lvl="2" algn="just">
              <a:lnSpc>
                <a:spcPct val="80000"/>
              </a:lnSpc>
              <a:spcBef>
                <a:spcPts val="600"/>
              </a:spcBef>
              <a:spcAft>
                <a:spcPts val="600"/>
              </a:spcAft>
            </a:pPr>
            <a:r>
              <a:rPr lang="en-US" sz="2800" dirty="0" smtClean="0">
                <a:latin typeface="Adobe Gothic Std B" pitchFamily="34" charset="-128"/>
                <a:ea typeface="Adobe Gothic Std B" pitchFamily="34" charset="-128"/>
                <a:cs typeface="Tahoma" pitchFamily="34" charset="0"/>
              </a:rPr>
              <a:t>What </a:t>
            </a:r>
            <a:r>
              <a:rPr lang="en-US" sz="2800" dirty="0">
                <a:latin typeface="Adobe Gothic Std B" pitchFamily="34" charset="-128"/>
                <a:ea typeface="Adobe Gothic Std B" pitchFamily="34" charset="-128"/>
                <a:cs typeface="Tahoma" pitchFamily="34" charset="0"/>
              </a:rPr>
              <a:t>gives them joy? </a:t>
            </a:r>
            <a:endParaRPr lang="en-US" sz="2800" dirty="0" smtClean="0">
              <a:latin typeface="Adobe Gothic Std B" pitchFamily="34" charset="-128"/>
              <a:ea typeface="Adobe Gothic Std B" pitchFamily="34" charset="-128"/>
              <a:cs typeface="Tahoma" pitchFamily="34" charset="0"/>
            </a:endParaRPr>
          </a:p>
          <a:p>
            <a:pPr lvl="2" algn="just">
              <a:lnSpc>
                <a:spcPct val="80000"/>
              </a:lnSpc>
              <a:spcBef>
                <a:spcPts val="600"/>
              </a:spcBef>
              <a:spcAft>
                <a:spcPts val="600"/>
              </a:spcAft>
            </a:pPr>
            <a:r>
              <a:rPr lang="en-US" sz="2800" dirty="0" smtClean="0">
                <a:latin typeface="Adobe Gothic Std B" pitchFamily="34" charset="-128"/>
                <a:ea typeface="Adobe Gothic Std B" pitchFamily="34" charset="-128"/>
                <a:cs typeface="Tahoma" pitchFamily="34" charset="0"/>
              </a:rPr>
              <a:t>What </a:t>
            </a:r>
            <a:r>
              <a:rPr lang="en-US" sz="2800" dirty="0">
                <a:latin typeface="Adobe Gothic Std B" pitchFamily="34" charset="-128"/>
                <a:ea typeface="Adobe Gothic Std B" pitchFamily="34" charset="-128"/>
                <a:cs typeface="Tahoma" pitchFamily="34" charset="0"/>
              </a:rPr>
              <a:t>gets them enthusiastic? </a:t>
            </a:r>
            <a:endParaRPr lang="en-US" sz="2800" dirty="0" smtClean="0">
              <a:latin typeface="Adobe Gothic Std B" pitchFamily="34" charset="-128"/>
              <a:ea typeface="Adobe Gothic Std B" pitchFamily="34" charset="-128"/>
              <a:cs typeface="Tahoma" pitchFamily="34" charset="0"/>
            </a:endParaRPr>
          </a:p>
          <a:p>
            <a:pPr lvl="2" algn="just">
              <a:lnSpc>
                <a:spcPct val="80000"/>
              </a:lnSpc>
              <a:spcBef>
                <a:spcPts val="600"/>
              </a:spcBef>
              <a:spcAft>
                <a:spcPts val="600"/>
              </a:spcAft>
            </a:pPr>
            <a:r>
              <a:rPr lang="en-US" sz="2800" dirty="0" smtClean="0">
                <a:latin typeface="Adobe Gothic Std B" pitchFamily="34" charset="-128"/>
                <a:ea typeface="Adobe Gothic Std B" pitchFamily="34" charset="-128"/>
                <a:cs typeface="Tahoma" pitchFamily="34" charset="0"/>
              </a:rPr>
              <a:t>What </a:t>
            </a:r>
            <a:r>
              <a:rPr lang="en-US" sz="2800" dirty="0">
                <a:latin typeface="Adobe Gothic Std B" pitchFamily="34" charset="-128"/>
                <a:ea typeface="Adobe Gothic Std B" pitchFamily="34" charset="-128"/>
                <a:cs typeface="Tahoma" pitchFamily="34" charset="0"/>
              </a:rPr>
              <a:t>do they dream about? </a:t>
            </a:r>
            <a:endParaRPr lang="en-US" dirty="0" smtClean="0">
              <a:latin typeface="Adobe Gothic Std B" pitchFamily="34" charset="-128"/>
              <a:ea typeface="Adobe Gothic Std B" pitchFamily="34" charset="-128"/>
              <a:cs typeface="Tahoma" pitchFamily="34" charset="0"/>
            </a:endParaRPr>
          </a:p>
          <a:p>
            <a:pPr lvl="2"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What </a:t>
            </a:r>
            <a:r>
              <a:rPr lang="en-US" dirty="0">
                <a:latin typeface="Adobe Gothic Std B" pitchFamily="34" charset="-128"/>
                <a:ea typeface="Adobe Gothic Std B" pitchFamily="34" charset="-128"/>
                <a:cs typeface="Tahoma" pitchFamily="34" charset="0"/>
              </a:rPr>
              <a:t>are their visions and dreams?</a:t>
            </a:r>
            <a:endParaRPr lang="en-US" sz="2000" dirty="0">
              <a:latin typeface="Adobe Gothic Std B" pitchFamily="34" charset="-128"/>
              <a:ea typeface="Adobe Gothic Std B" pitchFamily="34" charset="-128"/>
              <a:cs typeface="Tahoma" pitchFamily="34" charset="0"/>
            </a:endParaRPr>
          </a:p>
        </p:txBody>
      </p:sp>
      <p:cxnSp>
        <p:nvCxnSpPr>
          <p:cNvPr id="8" name="Straight Connector 7"/>
          <p:cNvCxnSpPr/>
          <p:nvPr/>
        </p:nvCxnSpPr>
        <p:spPr>
          <a:xfrm>
            <a:off x="56950" y="6515500"/>
            <a:ext cx="9067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0" y="6477000"/>
            <a:ext cx="8915400" cy="365125"/>
          </a:xfrm>
        </p:spPr>
        <p:txBody>
          <a:bodyPr/>
          <a:lstStyle/>
          <a:p>
            <a:pPr algn="ctr"/>
            <a:r>
              <a:rPr lang="en-US" sz="1800" b="1" dirty="0" smtClean="0">
                <a:solidFill>
                  <a:srgbClr val="FF0000"/>
                </a:solidFill>
                <a:latin typeface="Century725 Cn BT" pitchFamily="18" charset="0"/>
              </a:rPr>
              <a:t>TREM CHURCH GROWTH 2020: </a:t>
            </a:r>
            <a:r>
              <a:rPr lang="en-US" sz="1900" i="1" dirty="0" smtClean="0">
                <a:solidFill>
                  <a:srgbClr val="996633"/>
                </a:solidFill>
                <a:latin typeface="Alibi" pitchFamily="2" charset="0"/>
                <a:ea typeface="Tahoma" pitchFamily="34" charset="0"/>
                <a:cs typeface="Mongolian Baiti" pitchFamily="66" charset="0"/>
              </a:rPr>
              <a:t>A</a:t>
            </a:r>
            <a:r>
              <a:rPr lang="en-US" sz="1900" dirty="0" smtClean="0">
                <a:solidFill>
                  <a:srgbClr val="996633"/>
                </a:solidFill>
                <a:latin typeface="Alibi" pitchFamily="2" charset="0"/>
                <a:ea typeface="Tahoma" pitchFamily="34" charset="0"/>
                <a:cs typeface="Mongolian Baiti" pitchFamily="66" charset="0"/>
              </a:rPr>
              <a:t> </a:t>
            </a:r>
            <a:r>
              <a:rPr lang="en-US" sz="1900" i="1" dirty="0" smtClean="0">
                <a:solidFill>
                  <a:srgbClr val="996633"/>
                </a:solidFill>
                <a:latin typeface="Alibi" pitchFamily="2" charset="0"/>
                <a:ea typeface="Tahoma" pitchFamily="34" charset="0"/>
                <a:cs typeface="Mongolian Baiti" pitchFamily="66" charset="0"/>
              </a:rPr>
              <a:t>PERSON OF INFLUENCE  </a:t>
            </a:r>
            <a:r>
              <a:rPr lang="en-US" sz="1900" i="1" dirty="0" smtClean="0">
                <a:solidFill>
                  <a:srgbClr val="996633"/>
                </a:solidFill>
                <a:latin typeface="Alibi" pitchFamily="2" charset="0"/>
                <a:ea typeface="Tahoma" pitchFamily="34" charset="0"/>
                <a:cs typeface="Mongolian Baiti" pitchFamily="66" charset="0"/>
              </a:rPr>
              <a:t>NAVIGATES FOR OTHER </a:t>
            </a:r>
            <a:r>
              <a:rPr lang="en-US" sz="1900" i="1" dirty="0" smtClean="0">
                <a:solidFill>
                  <a:srgbClr val="996633"/>
                </a:solidFill>
                <a:latin typeface="Alibi" pitchFamily="2" charset="0"/>
                <a:ea typeface="Tahoma" pitchFamily="34" charset="0"/>
                <a:cs typeface="Mongolian Baiti" pitchFamily="66" charset="0"/>
              </a:rPr>
              <a:t>PEOPLE</a:t>
            </a:r>
            <a:endParaRPr lang="en-US" sz="1900" i="1" dirty="0">
              <a:solidFill>
                <a:srgbClr val="996633"/>
              </a:solidFill>
              <a:latin typeface="Alibi" pitchFamily="2" charset="0"/>
              <a:ea typeface="Tahoma" pitchFamily="34" charset="0"/>
              <a:cs typeface="Mongolian Baiti" pitchFamily="66" charset="0"/>
            </a:endParaRPr>
          </a:p>
        </p:txBody>
      </p:sp>
    </p:spTree>
    <p:extLst>
      <p:ext uri="{BB962C8B-B14F-4D97-AF65-F5344CB8AC3E}">
        <p14:creationId xmlns:p14="http://schemas.microsoft.com/office/powerpoint/2010/main" val="1664169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50" y="228600"/>
            <a:ext cx="9010850" cy="457200"/>
          </a:xfrm>
        </p:spPr>
        <p:txBody>
          <a:bodyPr>
            <a:noAutofit/>
          </a:bodyPr>
          <a:lstStyle/>
          <a:p>
            <a:pPr>
              <a:lnSpc>
                <a:spcPct val="80000"/>
              </a:lnSpc>
            </a:pPr>
            <a:r>
              <a:rPr lang="en-US" sz="4000" b="1" dirty="0" smtClean="0">
                <a:solidFill>
                  <a:srgbClr val="996633"/>
                </a:solidFill>
                <a:latin typeface="Gloucester MT Extra Condensed" pitchFamily="18" charset="0"/>
              </a:rPr>
              <a:t>A PERSON OF INFLUENCE </a:t>
            </a:r>
            <a:r>
              <a:rPr lang="en-US" sz="4000" b="1" dirty="0" smtClean="0">
                <a:solidFill>
                  <a:srgbClr val="996633"/>
                </a:solidFill>
                <a:latin typeface="Gloucester MT Extra Condensed" pitchFamily="18" charset="0"/>
              </a:rPr>
              <a:t>NAVIGATES FOR OTHER </a:t>
            </a:r>
            <a:r>
              <a:rPr lang="en-US" sz="4000" b="1" dirty="0" smtClean="0">
                <a:solidFill>
                  <a:srgbClr val="996633"/>
                </a:solidFill>
                <a:latin typeface="Gloucester MT Extra Condensed" pitchFamily="18" charset="0"/>
              </a:rPr>
              <a:t>PEOPLE</a:t>
            </a:r>
            <a:endParaRPr lang="en-US" sz="4000" dirty="0">
              <a:solidFill>
                <a:srgbClr val="996633"/>
              </a:solidFill>
              <a:latin typeface="Gloucester MT Extra Condensed" pitchFamily="18" charset="0"/>
            </a:endParaRPr>
          </a:p>
        </p:txBody>
      </p:sp>
      <p:sp>
        <p:nvSpPr>
          <p:cNvPr id="3" name="Content Placeholder 2"/>
          <p:cNvSpPr>
            <a:spLocks noGrp="1"/>
          </p:cNvSpPr>
          <p:nvPr>
            <p:ph idx="1"/>
          </p:nvPr>
        </p:nvSpPr>
        <p:spPr>
          <a:xfrm>
            <a:off x="152400" y="685800"/>
            <a:ext cx="8763000" cy="5486400"/>
          </a:xfrm>
        </p:spPr>
        <p:txBody>
          <a:bodyPr>
            <a:noAutofit/>
          </a:bodyPr>
          <a:lstStyle/>
          <a:p>
            <a:pPr lvl="0"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Nehemiah </a:t>
            </a:r>
            <a:r>
              <a:rPr lang="en-US" dirty="0">
                <a:latin typeface="Adobe Gothic Std B" pitchFamily="34" charset="-128"/>
                <a:ea typeface="Adobe Gothic Std B" pitchFamily="34" charset="-128"/>
                <a:cs typeface="Tahoma" pitchFamily="34" charset="0"/>
              </a:rPr>
              <a:t>helped the people identify the destination. </a:t>
            </a:r>
            <a:endParaRPr lang="en-US" dirty="0" smtClean="0">
              <a:latin typeface="Adobe Gothic Std B" pitchFamily="34" charset="-128"/>
              <a:ea typeface="Adobe Gothic Std B" pitchFamily="34" charset="-128"/>
              <a:cs typeface="Tahoma" pitchFamily="34" charset="0"/>
            </a:endParaRPr>
          </a:p>
          <a:p>
            <a:pPr lvl="0" algn="just">
              <a:lnSpc>
                <a:spcPct val="80000"/>
              </a:lnSpc>
              <a:spcBef>
                <a:spcPts val="600"/>
              </a:spcBef>
              <a:spcAft>
                <a:spcPts val="600"/>
              </a:spcAft>
            </a:pPr>
            <a:r>
              <a:rPr lang="en-US" dirty="0" err="1" smtClean="0">
                <a:solidFill>
                  <a:srgbClr val="FF0000"/>
                </a:solidFill>
                <a:latin typeface="Adobe Gothic Std B" pitchFamily="34" charset="-128"/>
                <a:ea typeface="Adobe Gothic Std B" pitchFamily="34" charset="-128"/>
                <a:cs typeface="Tahoma" pitchFamily="34" charset="0"/>
              </a:rPr>
              <a:t>Neh</a:t>
            </a:r>
            <a:r>
              <a:rPr lang="en-US" dirty="0" smtClean="0">
                <a:solidFill>
                  <a:srgbClr val="FF0000"/>
                </a:solidFill>
                <a:latin typeface="Adobe Gothic Std B" pitchFamily="34" charset="-128"/>
                <a:ea typeface="Adobe Gothic Std B" pitchFamily="34" charset="-128"/>
                <a:cs typeface="Tahoma" pitchFamily="34" charset="0"/>
              </a:rPr>
              <a:t> </a:t>
            </a:r>
            <a:r>
              <a:rPr lang="en-US" dirty="0">
                <a:solidFill>
                  <a:srgbClr val="FF0000"/>
                </a:solidFill>
                <a:latin typeface="Adobe Gothic Std B" pitchFamily="34" charset="-128"/>
                <a:ea typeface="Adobe Gothic Std B" pitchFamily="34" charset="-128"/>
                <a:cs typeface="Tahoma" pitchFamily="34" charset="0"/>
              </a:rPr>
              <a:t>1:3, 2:3-5 </a:t>
            </a:r>
            <a:endParaRPr lang="en-US" dirty="0" smtClean="0">
              <a:solidFill>
                <a:srgbClr val="FF0000"/>
              </a:solidFill>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2530" dirty="0" smtClean="0">
                <a:latin typeface="Adobe Gothic Std B" pitchFamily="34" charset="-128"/>
                <a:ea typeface="Adobe Gothic Std B" pitchFamily="34" charset="-128"/>
                <a:cs typeface="Tahoma" pitchFamily="34" charset="0"/>
              </a:rPr>
              <a:t>1:3 </a:t>
            </a:r>
            <a:r>
              <a:rPr lang="en-US" sz="2530" dirty="0">
                <a:latin typeface="Adobe Gothic Std B" pitchFamily="34" charset="-128"/>
                <a:ea typeface="Adobe Gothic Std B" pitchFamily="34" charset="-128"/>
                <a:cs typeface="Tahoma" pitchFamily="34" charset="0"/>
              </a:rPr>
              <a:t>And they said unto me, The remnant that are left of the captivity there in the province are in great afﬂiction and reproach: the wall of Jerusalem also is broken down, and the gates thereof are burned with </a:t>
            </a:r>
            <a:r>
              <a:rPr lang="en-US" sz="2530" dirty="0" smtClean="0">
                <a:latin typeface="Adobe Gothic Std B" pitchFamily="34" charset="-128"/>
                <a:ea typeface="Adobe Gothic Std B" pitchFamily="34" charset="-128"/>
                <a:cs typeface="Tahoma" pitchFamily="34" charset="0"/>
              </a:rPr>
              <a:t>fire</a:t>
            </a:r>
            <a:r>
              <a:rPr lang="en-US" sz="2530" dirty="0">
                <a:latin typeface="Adobe Gothic Std B" pitchFamily="34" charset="-128"/>
                <a:ea typeface="Adobe Gothic Std B" pitchFamily="34" charset="-128"/>
                <a:cs typeface="Tahoma" pitchFamily="34" charset="0"/>
              </a:rPr>
              <a:t>. </a:t>
            </a:r>
            <a:r>
              <a:rPr lang="en-US" sz="2530" dirty="0" smtClean="0">
                <a:latin typeface="Adobe Gothic Std B" pitchFamily="34" charset="-128"/>
                <a:ea typeface="Adobe Gothic Std B" pitchFamily="34" charset="-128"/>
                <a:cs typeface="Tahoma" pitchFamily="34" charset="0"/>
              </a:rPr>
              <a:t>✤</a:t>
            </a:r>
          </a:p>
          <a:p>
            <a:pPr lvl="1" algn="just">
              <a:lnSpc>
                <a:spcPct val="80000"/>
              </a:lnSpc>
              <a:spcBef>
                <a:spcPts val="600"/>
              </a:spcBef>
              <a:spcAft>
                <a:spcPts val="600"/>
              </a:spcAft>
            </a:pPr>
            <a:r>
              <a:rPr lang="en-US" sz="2530" dirty="0" smtClean="0">
                <a:latin typeface="Adobe Gothic Std B" pitchFamily="34" charset="-128"/>
                <a:ea typeface="Adobe Gothic Std B" pitchFamily="34" charset="-128"/>
                <a:cs typeface="Tahoma" pitchFamily="34" charset="0"/>
              </a:rPr>
              <a:t>1:4 </a:t>
            </a:r>
            <a:r>
              <a:rPr lang="en-US" sz="2530" dirty="0">
                <a:latin typeface="Adobe Gothic Std B" pitchFamily="34" charset="-128"/>
                <a:ea typeface="Adobe Gothic Std B" pitchFamily="34" charset="-128"/>
                <a:cs typeface="Tahoma" pitchFamily="34" charset="0"/>
              </a:rPr>
              <a:t>And it came to pass, when I heard these words, that I sat down and wept, and mourned certain days, and fasted, and prayed before the God of heaven, </a:t>
            </a:r>
            <a:endParaRPr lang="en-US" sz="2530"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2530" dirty="0" smtClean="0">
                <a:latin typeface="Adobe Gothic Std B" pitchFamily="34" charset="-128"/>
                <a:ea typeface="Adobe Gothic Std B" pitchFamily="34" charset="-128"/>
                <a:cs typeface="Tahoma" pitchFamily="34" charset="0"/>
              </a:rPr>
              <a:t>2:17 </a:t>
            </a:r>
            <a:r>
              <a:rPr lang="en-US" sz="2530" dirty="0">
                <a:latin typeface="Adobe Gothic Std B" pitchFamily="34" charset="-128"/>
                <a:ea typeface="Adobe Gothic Std B" pitchFamily="34" charset="-128"/>
                <a:cs typeface="Tahoma" pitchFamily="34" charset="0"/>
              </a:rPr>
              <a:t>Then said I unto them, Ye see the distress that we are in, how Jerusalem </a:t>
            </a:r>
            <a:r>
              <a:rPr lang="en-US" sz="2530" dirty="0" err="1">
                <a:latin typeface="Adobe Gothic Std B" pitchFamily="34" charset="-128"/>
                <a:ea typeface="Adobe Gothic Std B" pitchFamily="34" charset="-128"/>
                <a:cs typeface="Tahoma" pitchFamily="34" charset="0"/>
              </a:rPr>
              <a:t>lieth</a:t>
            </a:r>
            <a:r>
              <a:rPr lang="en-US" sz="2530" dirty="0">
                <a:latin typeface="Adobe Gothic Std B" pitchFamily="34" charset="-128"/>
                <a:ea typeface="Adobe Gothic Std B" pitchFamily="34" charset="-128"/>
                <a:cs typeface="Tahoma" pitchFamily="34" charset="0"/>
              </a:rPr>
              <a:t> waste, and the gates thereof are burned with ﬁre: come, and let us build up the wall of Jerusalem, that we be no more a reproach. </a:t>
            </a:r>
            <a:endParaRPr lang="en-US" sz="2530" dirty="0">
              <a:latin typeface="Adobe Gothic Std B" pitchFamily="34" charset="-128"/>
              <a:ea typeface="Adobe Gothic Std B" pitchFamily="34" charset="-128"/>
              <a:cs typeface="Tahoma" pitchFamily="34" charset="0"/>
            </a:endParaRPr>
          </a:p>
        </p:txBody>
      </p:sp>
      <p:cxnSp>
        <p:nvCxnSpPr>
          <p:cNvPr id="8" name="Straight Connector 7"/>
          <p:cNvCxnSpPr/>
          <p:nvPr/>
        </p:nvCxnSpPr>
        <p:spPr>
          <a:xfrm>
            <a:off x="56950" y="6515500"/>
            <a:ext cx="9067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0" y="6477000"/>
            <a:ext cx="8915400" cy="365125"/>
          </a:xfrm>
        </p:spPr>
        <p:txBody>
          <a:bodyPr/>
          <a:lstStyle/>
          <a:p>
            <a:pPr algn="ctr"/>
            <a:r>
              <a:rPr lang="en-US" sz="1800" b="1" dirty="0" smtClean="0">
                <a:solidFill>
                  <a:srgbClr val="FF0000"/>
                </a:solidFill>
                <a:latin typeface="Century725 Cn BT" pitchFamily="18" charset="0"/>
              </a:rPr>
              <a:t>TREM CHURCH GROWTH 2020: </a:t>
            </a:r>
            <a:r>
              <a:rPr lang="en-US" sz="1900" i="1" dirty="0" smtClean="0">
                <a:solidFill>
                  <a:srgbClr val="996633"/>
                </a:solidFill>
                <a:latin typeface="Alibi" pitchFamily="2" charset="0"/>
                <a:ea typeface="Tahoma" pitchFamily="34" charset="0"/>
                <a:cs typeface="Mongolian Baiti" pitchFamily="66" charset="0"/>
              </a:rPr>
              <a:t>A</a:t>
            </a:r>
            <a:r>
              <a:rPr lang="en-US" sz="1900" dirty="0" smtClean="0">
                <a:solidFill>
                  <a:srgbClr val="996633"/>
                </a:solidFill>
                <a:latin typeface="Alibi" pitchFamily="2" charset="0"/>
                <a:ea typeface="Tahoma" pitchFamily="34" charset="0"/>
                <a:cs typeface="Mongolian Baiti" pitchFamily="66" charset="0"/>
              </a:rPr>
              <a:t> </a:t>
            </a:r>
            <a:r>
              <a:rPr lang="en-US" sz="1900" i="1" dirty="0" smtClean="0">
                <a:solidFill>
                  <a:srgbClr val="996633"/>
                </a:solidFill>
                <a:latin typeface="Alibi" pitchFamily="2" charset="0"/>
                <a:ea typeface="Tahoma" pitchFamily="34" charset="0"/>
                <a:cs typeface="Mongolian Baiti" pitchFamily="66" charset="0"/>
              </a:rPr>
              <a:t>PERSON OF INFLUENCE  </a:t>
            </a:r>
            <a:r>
              <a:rPr lang="en-US" sz="1900" i="1" dirty="0" smtClean="0">
                <a:solidFill>
                  <a:srgbClr val="996633"/>
                </a:solidFill>
                <a:latin typeface="Alibi" pitchFamily="2" charset="0"/>
                <a:ea typeface="Tahoma" pitchFamily="34" charset="0"/>
                <a:cs typeface="Mongolian Baiti" pitchFamily="66" charset="0"/>
              </a:rPr>
              <a:t>NAVIGATES FOR OTHER </a:t>
            </a:r>
            <a:r>
              <a:rPr lang="en-US" sz="1900" i="1" dirty="0" smtClean="0">
                <a:solidFill>
                  <a:srgbClr val="996633"/>
                </a:solidFill>
                <a:latin typeface="Alibi" pitchFamily="2" charset="0"/>
                <a:ea typeface="Tahoma" pitchFamily="34" charset="0"/>
                <a:cs typeface="Mongolian Baiti" pitchFamily="66" charset="0"/>
              </a:rPr>
              <a:t>PEOPLE</a:t>
            </a:r>
            <a:endParaRPr lang="en-US" sz="1900" i="1" dirty="0">
              <a:solidFill>
                <a:srgbClr val="996633"/>
              </a:solidFill>
              <a:latin typeface="Alibi" pitchFamily="2" charset="0"/>
              <a:ea typeface="Tahoma" pitchFamily="34" charset="0"/>
              <a:cs typeface="Mongolian Baiti" pitchFamily="66" charset="0"/>
            </a:endParaRPr>
          </a:p>
        </p:txBody>
      </p:sp>
    </p:spTree>
    <p:extLst>
      <p:ext uri="{BB962C8B-B14F-4D97-AF65-F5344CB8AC3E}">
        <p14:creationId xmlns:p14="http://schemas.microsoft.com/office/powerpoint/2010/main" val="1073298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50" y="228600"/>
            <a:ext cx="9010850" cy="457200"/>
          </a:xfrm>
        </p:spPr>
        <p:txBody>
          <a:bodyPr>
            <a:noAutofit/>
          </a:bodyPr>
          <a:lstStyle/>
          <a:p>
            <a:pPr>
              <a:lnSpc>
                <a:spcPct val="80000"/>
              </a:lnSpc>
            </a:pPr>
            <a:r>
              <a:rPr lang="en-US" sz="4000" b="1" dirty="0" smtClean="0">
                <a:solidFill>
                  <a:srgbClr val="996633"/>
                </a:solidFill>
                <a:latin typeface="Gloucester MT Extra Condensed" pitchFamily="18" charset="0"/>
              </a:rPr>
              <a:t>A PERSON OF INFLUENCE </a:t>
            </a:r>
            <a:r>
              <a:rPr lang="en-US" sz="4000" b="1" dirty="0" smtClean="0">
                <a:solidFill>
                  <a:srgbClr val="996633"/>
                </a:solidFill>
                <a:latin typeface="Gloucester MT Extra Condensed" pitchFamily="18" charset="0"/>
              </a:rPr>
              <a:t>NAVIGATES FOR OTHER </a:t>
            </a:r>
            <a:r>
              <a:rPr lang="en-US" sz="4000" b="1" dirty="0" smtClean="0">
                <a:solidFill>
                  <a:srgbClr val="996633"/>
                </a:solidFill>
                <a:latin typeface="Gloucester MT Extra Condensed" pitchFamily="18" charset="0"/>
              </a:rPr>
              <a:t>PEOPLE</a:t>
            </a:r>
            <a:endParaRPr lang="en-US" sz="4000" dirty="0">
              <a:solidFill>
                <a:srgbClr val="996633"/>
              </a:solidFill>
              <a:latin typeface="Gloucester MT Extra Condensed" pitchFamily="18" charset="0"/>
            </a:endParaRPr>
          </a:p>
        </p:txBody>
      </p:sp>
      <p:sp>
        <p:nvSpPr>
          <p:cNvPr id="3" name="Content Placeholder 2"/>
          <p:cNvSpPr>
            <a:spLocks noGrp="1"/>
          </p:cNvSpPr>
          <p:nvPr>
            <p:ph idx="1"/>
          </p:nvPr>
        </p:nvSpPr>
        <p:spPr>
          <a:xfrm>
            <a:off x="152400" y="838200"/>
            <a:ext cx="8763000" cy="5486400"/>
          </a:xfrm>
        </p:spPr>
        <p:txBody>
          <a:bodyPr>
            <a:noAutofit/>
          </a:bodyPr>
          <a:lstStyle/>
          <a:p>
            <a:pPr lvl="0" algn="just">
              <a:lnSpc>
                <a:spcPct val="80000"/>
              </a:lnSpc>
              <a:spcBef>
                <a:spcPts val="600"/>
              </a:spcBef>
              <a:spcAft>
                <a:spcPts val="600"/>
              </a:spcAft>
            </a:pPr>
            <a:r>
              <a:rPr lang="en-US" dirty="0">
                <a:latin typeface="Adobe Gothic Std B" pitchFamily="34" charset="-128"/>
                <a:ea typeface="Adobe Gothic Std B" pitchFamily="34" charset="-128"/>
                <a:cs typeface="Tahoma" pitchFamily="34" charset="0"/>
              </a:rPr>
              <a:t> </a:t>
            </a:r>
            <a:r>
              <a:rPr lang="en-US" sz="3600" dirty="0">
                <a:latin typeface="Adobe Gothic Std B" pitchFamily="34" charset="-128"/>
                <a:ea typeface="Adobe Gothic Std B" pitchFamily="34" charset="-128"/>
                <a:cs typeface="Tahoma" pitchFamily="34" charset="0"/>
              </a:rPr>
              <a:t>Jesus helped Peter and his friends identify the destination. </a:t>
            </a:r>
            <a:endParaRPr lang="en-US" sz="3600" dirty="0" smtClean="0">
              <a:latin typeface="Adobe Gothic Std B" pitchFamily="34" charset="-128"/>
              <a:ea typeface="Adobe Gothic Std B" pitchFamily="34" charset="-128"/>
              <a:cs typeface="Tahoma" pitchFamily="34" charset="0"/>
            </a:endParaRPr>
          </a:p>
          <a:p>
            <a:pPr lvl="0" algn="just">
              <a:lnSpc>
                <a:spcPct val="80000"/>
              </a:lnSpc>
              <a:spcBef>
                <a:spcPts val="600"/>
              </a:spcBef>
              <a:spcAft>
                <a:spcPts val="600"/>
              </a:spcAft>
            </a:pPr>
            <a:r>
              <a:rPr lang="en-US" sz="3600" dirty="0" smtClean="0">
                <a:solidFill>
                  <a:srgbClr val="FF0000"/>
                </a:solidFill>
                <a:latin typeface="Adobe Gothic Std B" pitchFamily="34" charset="-128"/>
                <a:ea typeface="Adobe Gothic Std B" pitchFamily="34" charset="-128"/>
                <a:cs typeface="Tahoma" pitchFamily="34" charset="0"/>
              </a:rPr>
              <a:t>Mat </a:t>
            </a:r>
            <a:r>
              <a:rPr lang="en-US" sz="3600" dirty="0">
                <a:solidFill>
                  <a:srgbClr val="FF0000"/>
                </a:solidFill>
                <a:latin typeface="Adobe Gothic Std B" pitchFamily="34" charset="-128"/>
                <a:ea typeface="Adobe Gothic Std B" pitchFamily="34" charset="-128"/>
                <a:cs typeface="Tahoma" pitchFamily="34" charset="0"/>
              </a:rPr>
              <a:t>4:18-19 </a:t>
            </a:r>
            <a:endParaRPr lang="en-US" sz="3600" dirty="0" smtClean="0">
              <a:solidFill>
                <a:srgbClr val="FF0000"/>
              </a:solidFill>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3200" dirty="0" smtClean="0">
                <a:latin typeface="Adobe Gothic Std B" pitchFamily="34" charset="-128"/>
                <a:ea typeface="Adobe Gothic Std B" pitchFamily="34" charset="-128"/>
                <a:cs typeface="Tahoma" pitchFamily="34" charset="0"/>
              </a:rPr>
              <a:t>18 </a:t>
            </a:r>
            <a:r>
              <a:rPr lang="en-US" sz="3200" dirty="0">
                <a:latin typeface="Adobe Gothic Std B" pitchFamily="34" charset="-128"/>
                <a:ea typeface="Adobe Gothic Std B" pitchFamily="34" charset="-128"/>
                <a:cs typeface="Tahoma" pitchFamily="34" charset="0"/>
              </a:rPr>
              <a:t>And Jesus, walking by the sea of Galilee, saw two brethren, Simon called Peter, and Andrew his brother, casting a net into the sea: for they were ﬁshers. </a:t>
            </a:r>
            <a:endParaRPr lang="en-US" sz="3200"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3200" dirty="0" smtClean="0">
                <a:latin typeface="Adobe Gothic Std B" pitchFamily="34" charset="-128"/>
                <a:ea typeface="Adobe Gothic Std B" pitchFamily="34" charset="-128"/>
                <a:cs typeface="Tahoma" pitchFamily="34" charset="0"/>
              </a:rPr>
              <a:t>19 </a:t>
            </a:r>
            <a:r>
              <a:rPr lang="en-US" sz="3200" dirty="0">
                <a:latin typeface="Adobe Gothic Std B" pitchFamily="34" charset="-128"/>
                <a:ea typeface="Adobe Gothic Std B" pitchFamily="34" charset="-128"/>
                <a:cs typeface="Tahoma" pitchFamily="34" charset="0"/>
              </a:rPr>
              <a:t>And he </a:t>
            </a:r>
            <a:r>
              <a:rPr lang="en-US" sz="3200" dirty="0" err="1">
                <a:latin typeface="Adobe Gothic Std B" pitchFamily="34" charset="-128"/>
                <a:ea typeface="Adobe Gothic Std B" pitchFamily="34" charset="-128"/>
                <a:cs typeface="Tahoma" pitchFamily="34" charset="0"/>
              </a:rPr>
              <a:t>saith</a:t>
            </a:r>
            <a:r>
              <a:rPr lang="en-US" sz="3200" dirty="0">
                <a:latin typeface="Adobe Gothic Std B" pitchFamily="34" charset="-128"/>
                <a:ea typeface="Adobe Gothic Std B" pitchFamily="34" charset="-128"/>
                <a:cs typeface="Tahoma" pitchFamily="34" charset="0"/>
              </a:rPr>
              <a:t> unto them, Follow me, and I will make you </a:t>
            </a:r>
            <a:r>
              <a:rPr lang="en-US" sz="3200" dirty="0" smtClean="0">
                <a:latin typeface="Adobe Gothic Std B" pitchFamily="34" charset="-128"/>
                <a:ea typeface="Adobe Gothic Std B" pitchFamily="34" charset="-128"/>
                <a:cs typeface="Tahoma" pitchFamily="34" charset="0"/>
              </a:rPr>
              <a:t>fishers </a:t>
            </a:r>
            <a:r>
              <a:rPr lang="en-US" sz="3200" dirty="0">
                <a:latin typeface="Adobe Gothic Std B" pitchFamily="34" charset="-128"/>
                <a:ea typeface="Adobe Gothic Std B" pitchFamily="34" charset="-128"/>
                <a:cs typeface="Tahoma" pitchFamily="34" charset="0"/>
              </a:rPr>
              <a:t>of men</a:t>
            </a:r>
            <a:r>
              <a:rPr lang="en-US" sz="3200" dirty="0" smtClean="0">
                <a:latin typeface="Adobe Gothic Std B" pitchFamily="34" charset="-128"/>
                <a:ea typeface="Adobe Gothic Std B" pitchFamily="34" charset="-128"/>
                <a:cs typeface="Tahoma" pitchFamily="34" charset="0"/>
              </a:rPr>
              <a:t>.</a:t>
            </a:r>
          </a:p>
          <a:p>
            <a:pPr lvl="1" algn="just">
              <a:lnSpc>
                <a:spcPct val="80000"/>
              </a:lnSpc>
              <a:spcBef>
                <a:spcPts val="600"/>
              </a:spcBef>
              <a:spcAft>
                <a:spcPts val="600"/>
              </a:spcAft>
            </a:pPr>
            <a:r>
              <a:rPr lang="en-US" sz="3200" dirty="0" smtClean="0">
                <a:latin typeface="Adobe Gothic Std B" pitchFamily="34" charset="-128"/>
                <a:ea typeface="Adobe Gothic Std B" pitchFamily="34" charset="-128"/>
                <a:cs typeface="Tahoma" pitchFamily="34" charset="0"/>
              </a:rPr>
              <a:t>20 </a:t>
            </a:r>
            <a:r>
              <a:rPr lang="en-US" sz="3200" dirty="0">
                <a:latin typeface="Adobe Gothic Std B" pitchFamily="34" charset="-128"/>
                <a:ea typeface="Adobe Gothic Std B" pitchFamily="34" charset="-128"/>
                <a:cs typeface="Tahoma" pitchFamily="34" charset="0"/>
              </a:rPr>
              <a:t>And they straightway left their nets, and followed him.</a:t>
            </a:r>
            <a:endParaRPr lang="en-US" sz="2400" dirty="0">
              <a:latin typeface="Adobe Gothic Std B" pitchFamily="34" charset="-128"/>
              <a:ea typeface="Adobe Gothic Std B" pitchFamily="34" charset="-128"/>
              <a:cs typeface="Tahoma" pitchFamily="34" charset="0"/>
            </a:endParaRPr>
          </a:p>
        </p:txBody>
      </p:sp>
      <p:cxnSp>
        <p:nvCxnSpPr>
          <p:cNvPr id="8" name="Straight Connector 7"/>
          <p:cNvCxnSpPr/>
          <p:nvPr/>
        </p:nvCxnSpPr>
        <p:spPr>
          <a:xfrm>
            <a:off x="56950" y="6515500"/>
            <a:ext cx="9067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0" y="6477000"/>
            <a:ext cx="8915400" cy="365125"/>
          </a:xfrm>
        </p:spPr>
        <p:txBody>
          <a:bodyPr/>
          <a:lstStyle/>
          <a:p>
            <a:pPr algn="ctr"/>
            <a:r>
              <a:rPr lang="en-US" sz="1800" b="1" dirty="0" smtClean="0">
                <a:solidFill>
                  <a:srgbClr val="FF0000"/>
                </a:solidFill>
                <a:latin typeface="Century725 Cn BT" pitchFamily="18" charset="0"/>
              </a:rPr>
              <a:t>TREM CHURCH GROWTH 2020: </a:t>
            </a:r>
            <a:r>
              <a:rPr lang="en-US" sz="1900" i="1" dirty="0" smtClean="0">
                <a:solidFill>
                  <a:srgbClr val="996633"/>
                </a:solidFill>
                <a:latin typeface="Alibi" pitchFamily="2" charset="0"/>
                <a:ea typeface="Tahoma" pitchFamily="34" charset="0"/>
                <a:cs typeface="Mongolian Baiti" pitchFamily="66" charset="0"/>
              </a:rPr>
              <a:t>A</a:t>
            </a:r>
            <a:r>
              <a:rPr lang="en-US" sz="1900" dirty="0" smtClean="0">
                <a:solidFill>
                  <a:srgbClr val="996633"/>
                </a:solidFill>
                <a:latin typeface="Alibi" pitchFamily="2" charset="0"/>
                <a:ea typeface="Tahoma" pitchFamily="34" charset="0"/>
                <a:cs typeface="Mongolian Baiti" pitchFamily="66" charset="0"/>
              </a:rPr>
              <a:t> </a:t>
            </a:r>
            <a:r>
              <a:rPr lang="en-US" sz="1900" i="1" dirty="0" smtClean="0">
                <a:solidFill>
                  <a:srgbClr val="996633"/>
                </a:solidFill>
                <a:latin typeface="Alibi" pitchFamily="2" charset="0"/>
                <a:ea typeface="Tahoma" pitchFamily="34" charset="0"/>
                <a:cs typeface="Mongolian Baiti" pitchFamily="66" charset="0"/>
              </a:rPr>
              <a:t>PERSON OF INFLUENCE  </a:t>
            </a:r>
            <a:r>
              <a:rPr lang="en-US" sz="1900" i="1" dirty="0" smtClean="0">
                <a:solidFill>
                  <a:srgbClr val="996633"/>
                </a:solidFill>
                <a:latin typeface="Alibi" pitchFamily="2" charset="0"/>
                <a:ea typeface="Tahoma" pitchFamily="34" charset="0"/>
                <a:cs typeface="Mongolian Baiti" pitchFamily="66" charset="0"/>
              </a:rPr>
              <a:t>NAVIGATES FOR OTHER </a:t>
            </a:r>
            <a:r>
              <a:rPr lang="en-US" sz="1900" i="1" dirty="0" smtClean="0">
                <a:solidFill>
                  <a:srgbClr val="996633"/>
                </a:solidFill>
                <a:latin typeface="Alibi" pitchFamily="2" charset="0"/>
                <a:ea typeface="Tahoma" pitchFamily="34" charset="0"/>
                <a:cs typeface="Mongolian Baiti" pitchFamily="66" charset="0"/>
              </a:rPr>
              <a:t>PEOPLE</a:t>
            </a:r>
            <a:endParaRPr lang="en-US" sz="1900" i="1" dirty="0">
              <a:solidFill>
                <a:srgbClr val="996633"/>
              </a:solidFill>
              <a:latin typeface="Alibi" pitchFamily="2" charset="0"/>
              <a:ea typeface="Tahoma" pitchFamily="34" charset="0"/>
              <a:cs typeface="Mongolian Baiti" pitchFamily="66" charset="0"/>
            </a:endParaRPr>
          </a:p>
        </p:txBody>
      </p:sp>
    </p:spTree>
    <p:extLst>
      <p:ext uri="{BB962C8B-B14F-4D97-AF65-F5344CB8AC3E}">
        <p14:creationId xmlns:p14="http://schemas.microsoft.com/office/powerpoint/2010/main" val="2936352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50" y="228600"/>
            <a:ext cx="9010850" cy="457200"/>
          </a:xfrm>
        </p:spPr>
        <p:txBody>
          <a:bodyPr>
            <a:noAutofit/>
          </a:bodyPr>
          <a:lstStyle/>
          <a:p>
            <a:pPr>
              <a:lnSpc>
                <a:spcPct val="80000"/>
              </a:lnSpc>
            </a:pPr>
            <a:r>
              <a:rPr lang="en-US" sz="4000" b="1" dirty="0" smtClean="0">
                <a:solidFill>
                  <a:srgbClr val="996633"/>
                </a:solidFill>
                <a:latin typeface="Gloucester MT Extra Condensed" pitchFamily="18" charset="0"/>
              </a:rPr>
              <a:t>A PERSON OF INFLUENCE </a:t>
            </a:r>
            <a:r>
              <a:rPr lang="en-US" sz="4000" b="1" dirty="0" smtClean="0">
                <a:solidFill>
                  <a:srgbClr val="996633"/>
                </a:solidFill>
                <a:latin typeface="Gloucester MT Extra Condensed" pitchFamily="18" charset="0"/>
              </a:rPr>
              <a:t>NAVIGATES FOR OTHER </a:t>
            </a:r>
            <a:r>
              <a:rPr lang="en-US" sz="4000" b="1" dirty="0" smtClean="0">
                <a:solidFill>
                  <a:srgbClr val="996633"/>
                </a:solidFill>
                <a:latin typeface="Gloucester MT Extra Condensed" pitchFamily="18" charset="0"/>
              </a:rPr>
              <a:t>PEOPLE</a:t>
            </a:r>
            <a:endParaRPr lang="en-US" sz="4000" dirty="0">
              <a:solidFill>
                <a:srgbClr val="996633"/>
              </a:solidFill>
              <a:latin typeface="Gloucester MT Extra Condensed" pitchFamily="18" charset="0"/>
            </a:endParaRPr>
          </a:p>
        </p:txBody>
      </p:sp>
      <p:sp>
        <p:nvSpPr>
          <p:cNvPr id="3" name="Content Placeholder 2"/>
          <p:cNvSpPr>
            <a:spLocks noGrp="1"/>
          </p:cNvSpPr>
          <p:nvPr>
            <p:ph idx="1"/>
          </p:nvPr>
        </p:nvSpPr>
        <p:spPr>
          <a:xfrm>
            <a:off x="152400" y="838200"/>
            <a:ext cx="8763000" cy="5486400"/>
          </a:xfrm>
        </p:spPr>
        <p:txBody>
          <a:bodyPr>
            <a:noAutofit/>
          </a:bodyPr>
          <a:lstStyle/>
          <a:p>
            <a:pPr lvl="0" algn="just">
              <a:lnSpc>
                <a:spcPct val="80000"/>
              </a:lnSpc>
              <a:spcBef>
                <a:spcPts val="600"/>
              </a:spcBef>
              <a:spcAft>
                <a:spcPts val="600"/>
              </a:spcAft>
            </a:pPr>
            <a:r>
              <a:rPr lang="en-US" sz="3600" dirty="0" smtClean="0">
                <a:latin typeface="Adobe Gothic Std B" pitchFamily="34" charset="-128"/>
                <a:ea typeface="Adobe Gothic Std B" pitchFamily="34" charset="-128"/>
                <a:cs typeface="Tahoma" pitchFamily="34" charset="0"/>
              </a:rPr>
              <a:t>A </a:t>
            </a:r>
            <a:r>
              <a:rPr lang="en-US" sz="3600" dirty="0">
                <a:latin typeface="Adobe Gothic Std B" pitchFamily="34" charset="-128"/>
                <a:ea typeface="Adobe Gothic Std B" pitchFamily="34" charset="-128"/>
                <a:cs typeface="Tahoma" pitchFamily="34" charset="0"/>
              </a:rPr>
              <a:t>Navigator Plots the Course. </a:t>
            </a:r>
            <a:endParaRPr lang="en-US" sz="3600" dirty="0" smtClean="0">
              <a:latin typeface="Adobe Gothic Std B" pitchFamily="34" charset="-128"/>
              <a:ea typeface="Adobe Gothic Std B" pitchFamily="34" charset="-128"/>
              <a:cs typeface="Tahoma" pitchFamily="34" charset="0"/>
            </a:endParaRPr>
          </a:p>
          <a:p>
            <a:pPr lvl="0" algn="just">
              <a:lnSpc>
                <a:spcPct val="80000"/>
              </a:lnSpc>
              <a:spcBef>
                <a:spcPts val="600"/>
              </a:spcBef>
              <a:spcAft>
                <a:spcPts val="600"/>
              </a:spcAft>
            </a:pPr>
            <a:r>
              <a:rPr lang="en-US" sz="3600" dirty="0" smtClean="0">
                <a:latin typeface="Adobe Gothic Std B" pitchFamily="34" charset="-128"/>
                <a:ea typeface="Adobe Gothic Std B" pitchFamily="34" charset="-128"/>
                <a:cs typeface="Tahoma" pitchFamily="34" charset="0"/>
              </a:rPr>
              <a:t>Help </a:t>
            </a:r>
            <a:r>
              <a:rPr lang="en-US" sz="3600" dirty="0">
                <a:latin typeface="Adobe Gothic Std B" pitchFamily="34" charset="-128"/>
                <a:ea typeface="Adobe Gothic Std B" pitchFamily="34" charset="-128"/>
                <a:cs typeface="Tahoma" pitchFamily="34" charset="0"/>
              </a:rPr>
              <a:t>people turn their visions and dreams into reality by plotting a course and setting goals. </a:t>
            </a:r>
            <a:endParaRPr lang="en-US" sz="3600"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3200" dirty="0" smtClean="0">
                <a:latin typeface="Adobe Gothic Std B" pitchFamily="34" charset="-128"/>
                <a:ea typeface="Adobe Gothic Std B" pitchFamily="34" charset="-128"/>
                <a:cs typeface="Tahoma" pitchFamily="34" charset="0"/>
              </a:rPr>
              <a:t>Give </a:t>
            </a:r>
            <a:r>
              <a:rPr lang="en-US" sz="3200" dirty="0">
                <a:latin typeface="Adobe Gothic Std B" pitchFamily="34" charset="-128"/>
                <a:ea typeface="Adobe Gothic Std B" pitchFamily="34" charset="-128"/>
                <a:cs typeface="Tahoma" pitchFamily="34" charset="0"/>
              </a:rPr>
              <a:t>attention to these areas: </a:t>
            </a:r>
            <a:endParaRPr lang="en-US" sz="3200"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3200" dirty="0" smtClean="0">
                <a:latin typeface="Adobe Gothic Std B" pitchFamily="34" charset="-128"/>
                <a:ea typeface="Adobe Gothic Std B" pitchFamily="34" charset="-128"/>
                <a:cs typeface="Tahoma" pitchFamily="34" charset="0"/>
              </a:rPr>
              <a:t>Where </a:t>
            </a:r>
            <a:r>
              <a:rPr lang="en-US" sz="3200" dirty="0">
                <a:latin typeface="Adobe Gothic Std B" pitchFamily="34" charset="-128"/>
                <a:ea typeface="Adobe Gothic Std B" pitchFamily="34" charset="-128"/>
                <a:cs typeface="Tahoma" pitchFamily="34" charset="0"/>
              </a:rPr>
              <a:t>they need to go? </a:t>
            </a:r>
            <a:endParaRPr lang="en-US" sz="3200"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3200" dirty="0" smtClean="0">
                <a:latin typeface="Adobe Gothic Std B" pitchFamily="34" charset="-128"/>
                <a:ea typeface="Adobe Gothic Std B" pitchFamily="34" charset="-128"/>
                <a:cs typeface="Tahoma" pitchFamily="34" charset="0"/>
              </a:rPr>
              <a:t>What </a:t>
            </a:r>
            <a:r>
              <a:rPr lang="en-US" sz="3200" dirty="0">
                <a:latin typeface="Adobe Gothic Std B" pitchFamily="34" charset="-128"/>
                <a:ea typeface="Adobe Gothic Std B" pitchFamily="34" charset="-128"/>
                <a:cs typeface="Tahoma" pitchFamily="34" charset="0"/>
              </a:rPr>
              <a:t>they need to know? </a:t>
            </a:r>
            <a:endParaRPr lang="en-US" sz="3200"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3200" dirty="0" smtClean="0">
                <a:latin typeface="Adobe Gothic Std B" pitchFamily="34" charset="-128"/>
                <a:ea typeface="Adobe Gothic Std B" pitchFamily="34" charset="-128"/>
                <a:cs typeface="Tahoma" pitchFamily="34" charset="0"/>
              </a:rPr>
              <a:t>How </a:t>
            </a:r>
            <a:r>
              <a:rPr lang="en-US" sz="3200" dirty="0">
                <a:latin typeface="Adobe Gothic Std B" pitchFamily="34" charset="-128"/>
                <a:ea typeface="Adobe Gothic Std B" pitchFamily="34" charset="-128"/>
                <a:cs typeface="Tahoma" pitchFamily="34" charset="0"/>
              </a:rPr>
              <a:t>they need to grow?</a:t>
            </a:r>
            <a:endParaRPr lang="en-US" sz="2400" dirty="0">
              <a:latin typeface="Adobe Gothic Std B" pitchFamily="34" charset="-128"/>
              <a:ea typeface="Adobe Gothic Std B" pitchFamily="34" charset="-128"/>
              <a:cs typeface="Tahoma" pitchFamily="34" charset="0"/>
            </a:endParaRPr>
          </a:p>
        </p:txBody>
      </p:sp>
      <p:cxnSp>
        <p:nvCxnSpPr>
          <p:cNvPr id="8" name="Straight Connector 7"/>
          <p:cNvCxnSpPr/>
          <p:nvPr/>
        </p:nvCxnSpPr>
        <p:spPr>
          <a:xfrm>
            <a:off x="56950" y="6515500"/>
            <a:ext cx="9067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0" y="6477000"/>
            <a:ext cx="8915400" cy="365125"/>
          </a:xfrm>
        </p:spPr>
        <p:txBody>
          <a:bodyPr/>
          <a:lstStyle/>
          <a:p>
            <a:pPr algn="ctr"/>
            <a:r>
              <a:rPr lang="en-US" sz="1800" b="1" dirty="0" smtClean="0">
                <a:solidFill>
                  <a:srgbClr val="FF0000"/>
                </a:solidFill>
                <a:latin typeface="Century725 Cn BT" pitchFamily="18" charset="0"/>
              </a:rPr>
              <a:t>TREM CHURCH GROWTH 2020: </a:t>
            </a:r>
            <a:r>
              <a:rPr lang="en-US" sz="1900" i="1" dirty="0" smtClean="0">
                <a:solidFill>
                  <a:srgbClr val="996633"/>
                </a:solidFill>
                <a:latin typeface="Alibi" pitchFamily="2" charset="0"/>
                <a:ea typeface="Tahoma" pitchFamily="34" charset="0"/>
                <a:cs typeface="Mongolian Baiti" pitchFamily="66" charset="0"/>
              </a:rPr>
              <a:t>A</a:t>
            </a:r>
            <a:r>
              <a:rPr lang="en-US" sz="1900" dirty="0" smtClean="0">
                <a:solidFill>
                  <a:srgbClr val="996633"/>
                </a:solidFill>
                <a:latin typeface="Alibi" pitchFamily="2" charset="0"/>
                <a:ea typeface="Tahoma" pitchFamily="34" charset="0"/>
                <a:cs typeface="Mongolian Baiti" pitchFamily="66" charset="0"/>
              </a:rPr>
              <a:t> </a:t>
            </a:r>
            <a:r>
              <a:rPr lang="en-US" sz="1900" i="1" dirty="0" smtClean="0">
                <a:solidFill>
                  <a:srgbClr val="996633"/>
                </a:solidFill>
                <a:latin typeface="Alibi" pitchFamily="2" charset="0"/>
                <a:ea typeface="Tahoma" pitchFamily="34" charset="0"/>
                <a:cs typeface="Mongolian Baiti" pitchFamily="66" charset="0"/>
              </a:rPr>
              <a:t>PERSON OF INFLUENCE  </a:t>
            </a:r>
            <a:r>
              <a:rPr lang="en-US" sz="1900" i="1" dirty="0" smtClean="0">
                <a:solidFill>
                  <a:srgbClr val="996633"/>
                </a:solidFill>
                <a:latin typeface="Alibi" pitchFamily="2" charset="0"/>
                <a:ea typeface="Tahoma" pitchFamily="34" charset="0"/>
                <a:cs typeface="Mongolian Baiti" pitchFamily="66" charset="0"/>
              </a:rPr>
              <a:t>NAVIGATES FOR OTHER </a:t>
            </a:r>
            <a:r>
              <a:rPr lang="en-US" sz="1900" i="1" dirty="0" smtClean="0">
                <a:solidFill>
                  <a:srgbClr val="996633"/>
                </a:solidFill>
                <a:latin typeface="Alibi" pitchFamily="2" charset="0"/>
                <a:ea typeface="Tahoma" pitchFamily="34" charset="0"/>
                <a:cs typeface="Mongolian Baiti" pitchFamily="66" charset="0"/>
              </a:rPr>
              <a:t>PEOPLE</a:t>
            </a:r>
            <a:endParaRPr lang="en-US" sz="1900" i="1" dirty="0">
              <a:solidFill>
                <a:srgbClr val="996633"/>
              </a:solidFill>
              <a:latin typeface="Alibi" pitchFamily="2" charset="0"/>
              <a:ea typeface="Tahoma" pitchFamily="34" charset="0"/>
              <a:cs typeface="Mongolian Baiti" pitchFamily="66" charset="0"/>
            </a:endParaRPr>
          </a:p>
        </p:txBody>
      </p:sp>
    </p:spTree>
    <p:extLst>
      <p:ext uri="{BB962C8B-B14F-4D97-AF65-F5344CB8AC3E}">
        <p14:creationId xmlns:p14="http://schemas.microsoft.com/office/powerpoint/2010/main" val="713773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50" y="228600"/>
            <a:ext cx="9010850" cy="457200"/>
          </a:xfrm>
        </p:spPr>
        <p:txBody>
          <a:bodyPr>
            <a:noAutofit/>
          </a:bodyPr>
          <a:lstStyle/>
          <a:p>
            <a:pPr>
              <a:lnSpc>
                <a:spcPct val="80000"/>
              </a:lnSpc>
            </a:pPr>
            <a:r>
              <a:rPr lang="en-US" sz="4000" b="1" dirty="0" smtClean="0">
                <a:solidFill>
                  <a:srgbClr val="996633"/>
                </a:solidFill>
                <a:latin typeface="Gloucester MT Extra Condensed" pitchFamily="18" charset="0"/>
              </a:rPr>
              <a:t>A PERSON OF INFLUENCE </a:t>
            </a:r>
            <a:r>
              <a:rPr lang="en-US" sz="4000" b="1" dirty="0" smtClean="0">
                <a:solidFill>
                  <a:srgbClr val="996633"/>
                </a:solidFill>
                <a:latin typeface="Gloucester MT Extra Condensed" pitchFamily="18" charset="0"/>
              </a:rPr>
              <a:t>NAVIGATES FOR OTHER </a:t>
            </a:r>
            <a:r>
              <a:rPr lang="en-US" sz="4000" b="1" dirty="0" smtClean="0">
                <a:solidFill>
                  <a:srgbClr val="996633"/>
                </a:solidFill>
                <a:latin typeface="Gloucester MT Extra Condensed" pitchFamily="18" charset="0"/>
              </a:rPr>
              <a:t>PEOPLE</a:t>
            </a:r>
            <a:endParaRPr lang="en-US" sz="4000" dirty="0">
              <a:solidFill>
                <a:srgbClr val="996633"/>
              </a:solidFill>
              <a:latin typeface="Gloucester MT Extra Condensed" pitchFamily="18" charset="0"/>
            </a:endParaRPr>
          </a:p>
        </p:txBody>
      </p:sp>
      <p:sp>
        <p:nvSpPr>
          <p:cNvPr id="3" name="Content Placeholder 2"/>
          <p:cNvSpPr>
            <a:spLocks noGrp="1"/>
          </p:cNvSpPr>
          <p:nvPr>
            <p:ph idx="1"/>
          </p:nvPr>
        </p:nvSpPr>
        <p:spPr>
          <a:xfrm>
            <a:off x="152400" y="762000"/>
            <a:ext cx="8763000" cy="5486400"/>
          </a:xfrm>
        </p:spPr>
        <p:txBody>
          <a:bodyPr>
            <a:noAutofit/>
          </a:bodyPr>
          <a:lstStyle/>
          <a:p>
            <a:pPr lvl="0" algn="just">
              <a:lnSpc>
                <a:spcPct val="80000"/>
              </a:lnSpc>
              <a:spcBef>
                <a:spcPts val="600"/>
              </a:spcBef>
              <a:spcAft>
                <a:spcPts val="600"/>
              </a:spcAft>
            </a:pPr>
            <a:r>
              <a:rPr lang="en-US" dirty="0" smtClean="0">
                <a:latin typeface="Adobe Gothic Std B" pitchFamily="34" charset="-128"/>
                <a:ea typeface="Adobe Gothic Std B" pitchFamily="34" charset="-128"/>
                <a:cs typeface="Tahoma" pitchFamily="34" charset="0"/>
              </a:rPr>
              <a:t>Nehemiah </a:t>
            </a:r>
            <a:r>
              <a:rPr lang="en-US" dirty="0">
                <a:latin typeface="Adobe Gothic Std B" pitchFamily="34" charset="-128"/>
                <a:ea typeface="Adobe Gothic Std B" pitchFamily="34" charset="-128"/>
                <a:cs typeface="Tahoma" pitchFamily="34" charset="0"/>
              </a:rPr>
              <a:t>plotted the course for Israel. </a:t>
            </a:r>
            <a:endParaRPr lang="en-US" dirty="0" smtClean="0">
              <a:latin typeface="Adobe Gothic Std B" pitchFamily="34" charset="-128"/>
              <a:ea typeface="Adobe Gothic Std B" pitchFamily="34" charset="-128"/>
              <a:cs typeface="Tahoma" pitchFamily="34" charset="0"/>
            </a:endParaRPr>
          </a:p>
          <a:p>
            <a:pPr lvl="0" algn="just">
              <a:lnSpc>
                <a:spcPct val="80000"/>
              </a:lnSpc>
              <a:spcBef>
                <a:spcPts val="600"/>
              </a:spcBef>
              <a:spcAft>
                <a:spcPts val="600"/>
              </a:spcAft>
            </a:pPr>
            <a:r>
              <a:rPr lang="en-US" dirty="0" err="1" smtClean="0">
                <a:latin typeface="Adobe Gothic Std B" pitchFamily="34" charset="-128"/>
                <a:ea typeface="Adobe Gothic Std B" pitchFamily="34" charset="-128"/>
                <a:cs typeface="Tahoma" pitchFamily="34" charset="0"/>
              </a:rPr>
              <a:t>Neh</a:t>
            </a:r>
            <a:r>
              <a:rPr lang="en-US" dirty="0" smtClean="0">
                <a:latin typeface="Adobe Gothic Std B" pitchFamily="34" charset="-128"/>
                <a:ea typeface="Adobe Gothic Std B" pitchFamily="34" charset="-128"/>
                <a:cs typeface="Tahoma" pitchFamily="34" charset="0"/>
              </a:rPr>
              <a:t> </a:t>
            </a:r>
            <a:r>
              <a:rPr lang="en-US" dirty="0">
                <a:latin typeface="Adobe Gothic Std B" pitchFamily="34" charset="-128"/>
                <a:ea typeface="Adobe Gothic Std B" pitchFamily="34" charset="-128"/>
                <a:cs typeface="Tahoma" pitchFamily="34" charset="0"/>
              </a:rPr>
              <a:t>3:1-2,4, 6:15 </a:t>
            </a:r>
            <a:endParaRPr lang="en-US"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2400" dirty="0" smtClean="0">
                <a:latin typeface="Adobe Gothic Std B" pitchFamily="34" charset="-128"/>
                <a:ea typeface="Adobe Gothic Std B" pitchFamily="34" charset="-128"/>
                <a:cs typeface="Tahoma" pitchFamily="34" charset="0"/>
              </a:rPr>
              <a:t>3:1 </a:t>
            </a:r>
            <a:r>
              <a:rPr lang="en-US" sz="2400" dirty="0">
                <a:latin typeface="Adobe Gothic Std B" pitchFamily="34" charset="-128"/>
                <a:ea typeface="Adobe Gothic Std B" pitchFamily="34" charset="-128"/>
                <a:cs typeface="Tahoma" pitchFamily="34" charset="0"/>
              </a:rPr>
              <a:t>Then </a:t>
            </a:r>
            <a:r>
              <a:rPr lang="en-US" sz="2400" dirty="0" err="1">
                <a:latin typeface="Adobe Gothic Std B" pitchFamily="34" charset="-128"/>
                <a:ea typeface="Adobe Gothic Std B" pitchFamily="34" charset="-128"/>
                <a:cs typeface="Tahoma" pitchFamily="34" charset="0"/>
              </a:rPr>
              <a:t>Eliashib</a:t>
            </a:r>
            <a:r>
              <a:rPr lang="en-US" sz="2400" dirty="0">
                <a:latin typeface="Adobe Gothic Std B" pitchFamily="34" charset="-128"/>
                <a:ea typeface="Adobe Gothic Std B" pitchFamily="34" charset="-128"/>
                <a:cs typeface="Tahoma" pitchFamily="34" charset="0"/>
              </a:rPr>
              <a:t> the high priest rose up with his brethren the priests, and they </a:t>
            </a:r>
            <a:r>
              <a:rPr lang="en-US" sz="2400" dirty="0" err="1">
                <a:latin typeface="Adobe Gothic Std B" pitchFamily="34" charset="-128"/>
                <a:ea typeface="Adobe Gothic Std B" pitchFamily="34" charset="-128"/>
                <a:cs typeface="Tahoma" pitchFamily="34" charset="0"/>
              </a:rPr>
              <a:t>builded</a:t>
            </a:r>
            <a:r>
              <a:rPr lang="en-US" sz="2400" dirty="0">
                <a:latin typeface="Adobe Gothic Std B" pitchFamily="34" charset="-128"/>
                <a:ea typeface="Adobe Gothic Std B" pitchFamily="34" charset="-128"/>
                <a:cs typeface="Tahoma" pitchFamily="34" charset="0"/>
              </a:rPr>
              <a:t> the sheep gate; they sanctiﬁed it, and set up the doors of it; even unto the tower of </a:t>
            </a:r>
            <a:r>
              <a:rPr lang="en-US" sz="2400" dirty="0" err="1">
                <a:latin typeface="Adobe Gothic Std B" pitchFamily="34" charset="-128"/>
                <a:ea typeface="Adobe Gothic Std B" pitchFamily="34" charset="-128"/>
                <a:cs typeface="Tahoma" pitchFamily="34" charset="0"/>
              </a:rPr>
              <a:t>Meah</a:t>
            </a:r>
            <a:r>
              <a:rPr lang="en-US" sz="2400" dirty="0">
                <a:latin typeface="Adobe Gothic Std B" pitchFamily="34" charset="-128"/>
                <a:ea typeface="Adobe Gothic Std B" pitchFamily="34" charset="-128"/>
                <a:cs typeface="Tahoma" pitchFamily="34" charset="0"/>
              </a:rPr>
              <a:t> they </a:t>
            </a:r>
            <a:r>
              <a:rPr lang="en-US" sz="2400" dirty="0" smtClean="0">
                <a:latin typeface="Adobe Gothic Std B" pitchFamily="34" charset="-128"/>
                <a:ea typeface="Adobe Gothic Std B" pitchFamily="34" charset="-128"/>
                <a:cs typeface="Tahoma" pitchFamily="34" charset="0"/>
              </a:rPr>
              <a:t>sanctified </a:t>
            </a:r>
            <a:r>
              <a:rPr lang="en-US" sz="2400" dirty="0">
                <a:latin typeface="Adobe Gothic Std B" pitchFamily="34" charset="-128"/>
                <a:ea typeface="Adobe Gothic Std B" pitchFamily="34" charset="-128"/>
                <a:cs typeface="Tahoma" pitchFamily="34" charset="0"/>
              </a:rPr>
              <a:t>it, unto the tower of </a:t>
            </a:r>
            <a:r>
              <a:rPr lang="en-US" sz="2400" dirty="0" err="1">
                <a:latin typeface="Adobe Gothic Std B" pitchFamily="34" charset="-128"/>
                <a:ea typeface="Adobe Gothic Std B" pitchFamily="34" charset="-128"/>
                <a:cs typeface="Tahoma" pitchFamily="34" charset="0"/>
              </a:rPr>
              <a:t>Hananeel</a:t>
            </a:r>
            <a:r>
              <a:rPr lang="en-US" sz="2400" dirty="0">
                <a:latin typeface="Adobe Gothic Std B" pitchFamily="34" charset="-128"/>
                <a:ea typeface="Adobe Gothic Std B" pitchFamily="34" charset="-128"/>
                <a:cs typeface="Tahoma" pitchFamily="34" charset="0"/>
              </a:rPr>
              <a:t>. </a:t>
            </a:r>
            <a:endParaRPr lang="en-US" sz="2400"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2400" dirty="0" smtClean="0">
                <a:latin typeface="Adobe Gothic Std B" pitchFamily="34" charset="-128"/>
                <a:ea typeface="Adobe Gothic Std B" pitchFamily="34" charset="-128"/>
                <a:cs typeface="Tahoma" pitchFamily="34" charset="0"/>
              </a:rPr>
              <a:t>3:2 </a:t>
            </a:r>
            <a:r>
              <a:rPr lang="en-US" sz="2400" dirty="0">
                <a:latin typeface="Adobe Gothic Std B" pitchFamily="34" charset="-128"/>
                <a:ea typeface="Adobe Gothic Std B" pitchFamily="34" charset="-128"/>
                <a:cs typeface="Tahoma" pitchFamily="34" charset="0"/>
              </a:rPr>
              <a:t>And next unto him </a:t>
            </a:r>
            <a:r>
              <a:rPr lang="en-US" sz="2400" dirty="0" err="1">
                <a:latin typeface="Adobe Gothic Std B" pitchFamily="34" charset="-128"/>
                <a:ea typeface="Adobe Gothic Std B" pitchFamily="34" charset="-128"/>
                <a:cs typeface="Tahoma" pitchFamily="34" charset="0"/>
              </a:rPr>
              <a:t>builded</a:t>
            </a:r>
            <a:r>
              <a:rPr lang="en-US" sz="2400" dirty="0">
                <a:latin typeface="Adobe Gothic Std B" pitchFamily="34" charset="-128"/>
                <a:ea typeface="Adobe Gothic Std B" pitchFamily="34" charset="-128"/>
                <a:cs typeface="Tahoma" pitchFamily="34" charset="0"/>
              </a:rPr>
              <a:t> the men of Jericho. And next to them </a:t>
            </a:r>
            <a:r>
              <a:rPr lang="en-US" sz="2400" dirty="0" err="1">
                <a:latin typeface="Adobe Gothic Std B" pitchFamily="34" charset="-128"/>
                <a:ea typeface="Adobe Gothic Std B" pitchFamily="34" charset="-128"/>
                <a:cs typeface="Tahoma" pitchFamily="34" charset="0"/>
              </a:rPr>
              <a:t>builded</a:t>
            </a:r>
            <a:r>
              <a:rPr lang="en-US" sz="2400" dirty="0">
                <a:latin typeface="Adobe Gothic Std B" pitchFamily="34" charset="-128"/>
                <a:ea typeface="Adobe Gothic Std B" pitchFamily="34" charset="-128"/>
                <a:cs typeface="Tahoma" pitchFamily="34" charset="0"/>
              </a:rPr>
              <a:t> </a:t>
            </a:r>
            <a:r>
              <a:rPr lang="en-US" sz="2400" dirty="0" err="1">
                <a:latin typeface="Adobe Gothic Std B" pitchFamily="34" charset="-128"/>
                <a:ea typeface="Adobe Gothic Std B" pitchFamily="34" charset="-128"/>
                <a:cs typeface="Tahoma" pitchFamily="34" charset="0"/>
              </a:rPr>
              <a:t>Zaccur</a:t>
            </a:r>
            <a:r>
              <a:rPr lang="en-US" sz="2400" dirty="0">
                <a:latin typeface="Adobe Gothic Std B" pitchFamily="34" charset="-128"/>
                <a:ea typeface="Adobe Gothic Std B" pitchFamily="34" charset="-128"/>
                <a:cs typeface="Tahoma" pitchFamily="34" charset="0"/>
              </a:rPr>
              <a:t> the son of </a:t>
            </a:r>
            <a:r>
              <a:rPr lang="en-US" sz="2400" dirty="0" err="1">
                <a:latin typeface="Adobe Gothic Std B" pitchFamily="34" charset="-128"/>
                <a:ea typeface="Adobe Gothic Std B" pitchFamily="34" charset="-128"/>
                <a:cs typeface="Tahoma" pitchFamily="34" charset="0"/>
              </a:rPr>
              <a:t>Imri</a:t>
            </a:r>
            <a:r>
              <a:rPr lang="en-US" sz="2400" dirty="0">
                <a:latin typeface="Adobe Gothic Std B" pitchFamily="34" charset="-128"/>
                <a:ea typeface="Adobe Gothic Std B" pitchFamily="34" charset="-128"/>
                <a:cs typeface="Tahoma" pitchFamily="34" charset="0"/>
              </a:rPr>
              <a:t>. </a:t>
            </a:r>
            <a:endParaRPr lang="en-US" sz="2400" dirty="0" smtClean="0">
              <a:latin typeface="Adobe Gothic Std B" pitchFamily="34" charset="-128"/>
              <a:ea typeface="Adobe Gothic Std B" pitchFamily="34" charset="-128"/>
              <a:cs typeface="Tahoma" pitchFamily="34" charset="0"/>
            </a:endParaRPr>
          </a:p>
          <a:p>
            <a:pPr lvl="1" algn="just">
              <a:lnSpc>
                <a:spcPct val="80000"/>
              </a:lnSpc>
              <a:spcBef>
                <a:spcPts val="600"/>
              </a:spcBef>
              <a:spcAft>
                <a:spcPts val="600"/>
              </a:spcAft>
            </a:pPr>
            <a:r>
              <a:rPr lang="en-US" sz="2400" dirty="0" smtClean="0">
                <a:latin typeface="Adobe Gothic Std B" pitchFamily="34" charset="-128"/>
                <a:ea typeface="Adobe Gothic Std B" pitchFamily="34" charset="-128"/>
                <a:cs typeface="Tahoma" pitchFamily="34" charset="0"/>
              </a:rPr>
              <a:t>3:4 </a:t>
            </a:r>
            <a:r>
              <a:rPr lang="en-US" sz="2400" dirty="0">
                <a:latin typeface="Adobe Gothic Std B" pitchFamily="34" charset="-128"/>
                <a:ea typeface="Adobe Gothic Std B" pitchFamily="34" charset="-128"/>
                <a:cs typeface="Tahoma" pitchFamily="34" charset="0"/>
              </a:rPr>
              <a:t>And next unto them repaired </a:t>
            </a:r>
            <a:r>
              <a:rPr lang="en-US" sz="2400" dirty="0" err="1">
                <a:latin typeface="Adobe Gothic Std B" pitchFamily="34" charset="-128"/>
                <a:ea typeface="Adobe Gothic Std B" pitchFamily="34" charset="-128"/>
                <a:cs typeface="Tahoma" pitchFamily="34" charset="0"/>
              </a:rPr>
              <a:t>Meremoth</a:t>
            </a:r>
            <a:r>
              <a:rPr lang="en-US" sz="2400" dirty="0">
                <a:latin typeface="Adobe Gothic Std B" pitchFamily="34" charset="-128"/>
                <a:ea typeface="Adobe Gothic Std B" pitchFamily="34" charset="-128"/>
                <a:cs typeface="Tahoma" pitchFamily="34" charset="0"/>
              </a:rPr>
              <a:t> the son of </a:t>
            </a:r>
            <a:r>
              <a:rPr lang="en-US" sz="2400" dirty="0" err="1">
                <a:latin typeface="Adobe Gothic Std B" pitchFamily="34" charset="-128"/>
                <a:ea typeface="Adobe Gothic Std B" pitchFamily="34" charset="-128"/>
                <a:cs typeface="Tahoma" pitchFamily="34" charset="0"/>
              </a:rPr>
              <a:t>Urijah</a:t>
            </a:r>
            <a:r>
              <a:rPr lang="en-US" sz="2400" dirty="0">
                <a:latin typeface="Adobe Gothic Std B" pitchFamily="34" charset="-128"/>
                <a:ea typeface="Adobe Gothic Std B" pitchFamily="34" charset="-128"/>
                <a:cs typeface="Tahoma" pitchFamily="34" charset="0"/>
              </a:rPr>
              <a:t>, the son of </a:t>
            </a:r>
            <a:r>
              <a:rPr lang="en-US" sz="2400" dirty="0" err="1">
                <a:latin typeface="Adobe Gothic Std B" pitchFamily="34" charset="-128"/>
                <a:ea typeface="Adobe Gothic Std B" pitchFamily="34" charset="-128"/>
                <a:cs typeface="Tahoma" pitchFamily="34" charset="0"/>
              </a:rPr>
              <a:t>Koz</a:t>
            </a:r>
            <a:r>
              <a:rPr lang="en-US" sz="2400" dirty="0">
                <a:latin typeface="Adobe Gothic Std B" pitchFamily="34" charset="-128"/>
                <a:ea typeface="Adobe Gothic Std B" pitchFamily="34" charset="-128"/>
                <a:cs typeface="Tahoma" pitchFamily="34" charset="0"/>
              </a:rPr>
              <a:t>. And next unto them repaired </a:t>
            </a:r>
            <a:r>
              <a:rPr lang="en-US" sz="2400" dirty="0" err="1">
                <a:latin typeface="Adobe Gothic Std B" pitchFamily="34" charset="-128"/>
                <a:ea typeface="Adobe Gothic Std B" pitchFamily="34" charset="-128"/>
                <a:cs typeface="Tahoma" pitchFamily="34" charset="0"/>
              </a:rPr>
              <a:t>Meshullam</a:t>
            </a:r>
            <a:r>
              <a:rPr lang="en-US" sz="2400" dirty="0">
                <a:latin typeface="Adobe Gothic Std B" pitchFamily="34" charset="-128"/>
                <a:ea typeface="Adobe Gothic Std B" pitchFamily="34" charset="-128"/>
                <a:cs typeface="Tahoma" pitchFamily="34" charset="0"/>
              </a:rPr>
              <a:t> the son of </a:t>
            </a:r>
            <a:r>
              <a:rPr lang="en-US" sz="2400" dirty="0" err="1">
                <a:latin typeface="Adobe Gothic Std B" pitchFamily="34" charset="-128"/>
                <a:ea typeface="Adobe Gothic Std B" pitchFamily="34" charset="-128"/>
                <a:cs typeface="Tahoma" pitchFamily="34" charset="0"/>
              </a:rPr>
              <a:t>Berechiah</a:t>
            </a:r>
            <a:r>
              <a:rPr lang="en-US" sz="2400" dirty="0">
                <a:latin typeface="Adobe Gothic Std B" pitchFamily="34" charset="-128"/>
                <a:ea typeface="Adobe Gothic Std B" pitchFamily="34" charset="-128"/>
                <a:cs typeface="Tahoma" pitchFamily="34" charset="0"/>
              </a:rPr>
              <a:t>, the son of </a:t>
            </a:r>
            <a:r>
              <a:rPr lang="en-US" sz="2400" dirty="0" err="1">
                <a:latin typeface="Adobe Gothic Std B" pitchFamily="34" charset="-128"/>
                <a:ea typeface="Adobe Gothic Std B" pitchFamily="34" charset="-128"/>
                <a:cs typeface="Tahoma" pitchFamily="34" charset="0"/>
              </a:rPr>
              <a:t>Meshezabeel</a:t>
            </a:r>
            <a:r>
              <a:rPr lang="en-US" sz="2400" dirty="0">
                <a:latin typeface="Adobe Gothic Std B" pitchFamily="34" charset="-128"/>
                <a:ea typeface="Adobe Gothic Std B" pitchFamily="34" charset="-128"/>
                <a:cs typeface="Tahoma" pitchFamily="34" charset="0"/>
              </a:rPr>
              <a:t>. And next unto them repaired </a:t>
            </a:r>
            <a:r>
              <a:rPr lang="en-US" sz="2400" dirty="0" err="1">
                <a:latin typeface="Adobe Gothic Std B" pitchFamily="34" charset="-128"/>
                <a:ea typeface="Adobe Gothic Std B" pitchFamily="34" charset="-128"/>
                <a:cs typeface="Tahoma" pitchFamily="34" charset="0"/>
              </a:rPr>
              <a:t>Zadok</a:t>
            </a:r>
            <a:r>
              <a:rPr lang="en-US" sz="2400" dirty="0">
                <a:latin typeface="Adobe Gothic Std B" pitchFamily="34" charset="-128"/>
                <a:ea typeface="Adobe Gothic Std B" pitchFamily="34" charset="-128"/>
                <a:cs typeface="Tahoma" pitchFamily="34" charset="0"/>
              </a:rPr>
              <a:t> the son of </a:t>
            </a:r>
            <a:r>
              <a:rPr lang="en-US" sz="2400" dirty="0" err="1">
                <a:latin typeface="Adobe Gothic Std B" pitchFamily="34" charset="-128"/>
                <a:ea typeface="Adobe Gothic Std B" pitchFamily="34" charset="-128"/>
                <a:cs typeface="Tahoma" pitchFamily="34" charset="0"/>
              </a:rPr>
              <a:t>Baana</a:t>
            </a:r>
            <a:r>
              <a:rPr lang="en-US" sz="2400" dirty="0" smtClean="0">
                <a:latin typeface="Adobe Gothic Std B" pitchFamily="34" charset="-128"/>
                <a:ea typeface="Adobe Gothic Std B" pitchFamily="34" charset="-128"/>
                <a:cs typeface="Tahoma" pitchFamily="34" charset="0"/>
              </a:rPr>
              <a:t>.</a:t>
            </a:r>
          </a:p>
          <a:p>
            <a:pPr lvl="1" algn="just">
              <a:lnSpc>
                <a:spcPct val="80000"/>
              </a:lnSpc>
              <a:spcBef>
                <a:spcPts val="600"/>
              </a:spcBef>
              <a:spcAft>
                <a:spcPts val="600"/>
              </a:spcAft>
            </a:pPr>
            <a:r>
              <a:rPr lang="en-US" sz="2400" dirty="0" smtClean="0">
                <a:latin typeface="Adobe Gothic Std B" pitchFamily="34" charset="-128"/>
                <a:ea typeface="Adobe Gothic Std B" pitchFamily="34" charset="-128"/>
                <a:cs typeface="Tahoma" pitchFamily="34" charset="0"/>
              </a:rPr>
              <a:t> </a:t>
            </a:r>
            <a:r>
              <a:rPr lang="en-US" sz="2400" dirty="0">
                <a:latin typeface="Adobe Gothic Std B" pitchFamily="34" charset="-128"/>
                <a:ea typeface="Adobe Gothic Std B" pitchFamily="34" charset="-128"/>
                <a:cs typeface="Tahoma" pitchFamily="34" charset="0"/>
              </a:rPr>
              <a:t>6:15 So the wall was ﬁnished in the twenty and </a:t>
            </a:r>
            <a:r>
              <a:rPr lang="en-US" sz="2400" dirty="0" smtClean="0">
                <a:latin typeface="Adobe Gothic Std B" pitchFamily="34" charset="-128"/>
                <a:ea typeface="Adobe Gothic Std B" pitchFamily="34" charset="-128"/>
                <a:cs typeface="Tahoma" pitchFamily="34" charset="0"/>
              </a:rPr>
              <a:t>fifth </a:t>
            </a:r>
            <a:r>
              <a:rPr lang="en-US" sz="2400" dirty="0">
                <a:latin typeface="Adobe Gothic Std B" pitchFamily="34" charset="-128"/>
                <a:ea typeface="Adobe Gothic Std B" pitchFamily="34" charset="-128"/>
                <a:cs typeface="Tahoma" pitchFamily="34" charset="0"/>
              </a:rPr>
              <a:t>day of the month Elul, in </a:t>
            </a:r>
            <a:r>
              <a:rPr lang="en-US" sz="2400" dirty="0" smtClean="0">
                <a:latin typeface="Adobe Gothic Std B" pitchFamily="34" charset="-128"/>
                <a:ea typeface="Adobe Gothic Std B" pitchFamily="34" charset="-128"/>
                <a:cs typeface="Tahoma" pitchFamily="34" charset="0"/>
              </a:rPr>
              <a:t>fifty </a:t>
            </a:r>
            <a:r>
              <a:rPr lang="en-US" sz="2400" dirty="0">
                <a:latin typeface="Adobe Gothic Std B" pitchFamily="34" charset="-128"/>
                <a:ea typeface="Adobe Gothic Std B" pitchFamily="34" charset="-128"/>
                <a:cs typeface="Tahoma" pitchFamily="34" charset="0"/>
              </a:rPr>
              <a:t>and two days. </a:t>
            </a:r>
            <a:endParaRPr lang="en-US" sz="1800" dirty="0">
              <a:latin typeface="Adobe Gothic Std B" pitchFamily="34" charset="-128"/>
              <a:ea typeface="Adobe Gothic Std B" pitchFamily="34" charset="-128"/>
              <a:cs typeface="Tahoma" pitchFamily="34" charset="0"/>
            </a:endParaRPr>
          </a:p>
        </p:txBody>
      </p:sp>
      <p:cxnSp>
        <p:nvCxnSpPr>
          <p:cNvPr id="8" name="Straight Connector 7"/>
          <p:cNvCxnSpPr/>
          <p:nvPr/>
        </p:nvCxnSpPr>
        <p:spPr>
          <a:xfrm>
            <a:off x="56950" y="6515500"/>
            <a:ext cx="9067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0" y="6477000"/>
            <a:ext cx="8915400" cy="365125"/>
          </a:xfrm>
        </p:spPr>
        <p:txBody>
          <a:bodyPr/>
          <a:lstStyle/>
          <a:p>
            <a:pPr algn="ctr"/>
            <a:r>
              <a:rPr lang="en-US" sz="1800" b="1" dirty="0" smtClean="0">
                <a:solidFill>
                  <a:srgbClr val="FF0000"/>
                </a:solidFill>
                <a:latin typeface="Century725 Cn BT" pitchFamily="18" charset="0"/>
              </a:rPr>
              <a:t>TREM CHURCH GROWTH 2020: </a:t>
            </a:r>
            <a:r>
              <a:rPr lang="en-US" sz="1900" i="1" dirty="0" smtClean="0">
                <a:solidFill>
                  <a:srgbClr val="996633"/>
                </a:solidFill>
                <a:latin typeface="Alibi" pitchFamily="2" charset="0"/>
                <a:ea typeface="Tahoma" pitchFamily="34" charset="0"/>
                <a:cs typeface="Mongolian Baiti" pitchFamily="66" charset="0"/>
              </a:rPr>
              <a:t>A</a:t>
            </a:r>
            <a:r>
              <a:rPr lang="en-US" sz="1900" dirty="0" smtClean="0">
                <a:solidFill>
                  <a:srgbClr val="996633"/>
                </a:solidFill>
                <a:latin typeface="Alibi" pitchFamily="2" charset="0"/>
                <a:ea typeface="Tahoma" pitchFamily="34" charset="0"/>
                <a:cs typeface="Mongolian Baiti" pitchFamily="66" charset="0"/>
              </a:rPr>
              <a:t> </a:t>
            </a:r>
            <a:r>
              <a:rPr lang="en-US" sz="1900" i="1" dirty="0" smtClean="0">
                <a:solidFill>
                  <a:srgbClr val="996633"/>
                </a:solidFill>
                <a:latin typeface="Alibi" pitchFamily="2" charset="0"/>
                <a:ea typeface="Tahoma" pitchFamily="34" charset="0"/>
                <a:cs typeface="Mongolian Baiti" pitchFamily="66" charset="0"/>
              </a:rPr>
              <a:t>PERSON OF INFLUENCE  </a:t>
            </a:r>
            <a:r>
              <a:rPr lang="en-US" sz="1900" i="1" dirty="0" smtClean="0">
                <a:solidFill>
                  <a:srgbClr val="996633"/>
                </a:solidFill>
                <a:latin typeface="Alibi" pitchFamily="2" charset="0"/>
                <a:ea typeface="Tahoma" pitchFamily="34" charset="0"/>
                <a:cs typeface="Mongolian Baiti" pitchFamily="66" charset="0"/>
              </a:rPr>
              <a:t>NAVIGATES FOR OTHER </a:t>
            </a:r>
            <a:r>
              <a:rPr lang="en-US" sz="1900" i="1" dirty="0" smtClean="0">
                <a:solidFill>
                  <a:srgbClr val="996633"/>
                </a:solidFill>
                <a:latin typeface="Alibi" pitchFamily="2" charset="0"/>
                <a:ea typeface="Tahoma" pitchFamily="34" charset="0"/>
                <a:cs typeface="Mongolian Baiti" pitchFamily="66" charset="0"/>
              </a:rPr>
              <a:t>PEOPLE</a:t>
            </a:r>
            <a:endParaRPr lang="en-US" sz="1900" i="1" dirty="0">
              <a:solidFill>
                <a:srgbClr val="996633"/>
              </a:solidFill>
              <a:latin typeface="Alibi" pitchFamily="2" charset="0"/>
              <a:ea typeface="Tahoma" pitchFamily="34" charset="0"/>
              <a:cs typeface="Mongolian Baiti" pitchFamily="66" charset="0"/>
            </a:endParaRPr>
          </a:p>
        </p:txBody>
      </p:sp>
    </p:spTree>
    <p:extLst>
      <p:ext uri="{BB962C8B-B14F-4D97-AF65-F5344CB8AC3E}">
        <p14:creationId xmlns:p14="http://schemas.microsoft.com/office/powerpoint/2010/main" val="33073381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1267</TotalTime>
  <Words>1907</Words>
  <Application>Microsoft Office PowerPoint</Application>
  <PresentationFormat>On-screen Show (4:3)</PresentationFormat>
  <Paragraphs>114</Paragraphs>
  <Slides>16</Slides>
  <Notes>1</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Origin</vt:lpstr>
      <vt:lpstr>TREM LEADERSHIP MONTH 5</vt:lpstr>
      <vt:lpstr>A PERSON OF INFLUENCE NAVIGATES FOR OTHER PEOPLE</vt:lpstr>
      <vt:lpstr>A PERSON OF INFLUENCE NAVIGATES FOR OTHER PEOPLE</vt:lpstr>
      <vt:lpstr>A PERSON OF INFLUENCE NAVIGATES FOR OTHER PEOPLE</vt:lpstr>
      <vt:lpstr>A PERSON OF INFLUENCE NAVIGATES FOR OTHER PEOPLE</vt:lpstr>
      <vt:lpstr>A PERSON OF INFLUENCE NAVIGATES FOR OTHER PEOPLE</vt:lpstr>
      <vt:lpstr>A PERSON OF INFLUENCE NAVIGATES FOR OTHER PEOPLE</vt:lpstr>
      <vt:lpstr>A PERSON OF INFLUENCE NAVIGATES FOR OTHER PEOPLE</vt:lpstr>
      <vt:lpstr>A PERSON OF INFLUENCE NAVIGATES FOR OTHER PEOPLE</vt:lpstr>
      <vt:lpstr>A PERSON OF INFLUENCE NAVIGATES FOR OTHER PEOPLE</vt:lpstr>
      <vt:lpstr>A PERSON OF INFLUENCE NAVIGATES FOR OTHER PEOPLE</vt:lpstr>
      <vt:lpstr>A PERSON OF INFLUENCE NAVIGATES FOR OTHER PEOPLE</vt:lpstr>
      <vt:lpstr>A PERSON OF INFLUENCE NAVIGATES FOR OTHER PEOPLE</vt:lpstr>
      <vt:lpstr>A PERSON OF INFLUENCE NAVIGATES FOR OTHER PEOPLE</vt:lpstr>
      <vt:lpstr>A PERSON OF INFLUENCE NAVIGATES FOR OTHER PEOPLE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INTERGRITY</dc:title>
  <dc:creator>Windows User</dc:creator>
  <cp:lastModifiedBy>TREM UYO MEDIA-AUDIO</cp:lastModifiedBy>
  <cp:revision>59</cp:revision>
  <dcterms:created xsi:type="dcterms:W3CDTF">2020-01-31T22:12:31Z</dcterms:created>
  <dcterms:modified xsi:type="dcterms:W3CDTF">2020-02-16T10:56:07Z</dcterms:modified>
</cp:coreProperties>
</file>