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64" r:id="rId2"/>
  </p:sldMasterIdLst>
  <p:notesMasterIdLst>
    <p:notesMasterId r:id="rId10"/>
  </p:notesMasterIdLst>
  <p:sldIdLst>
    <p:sldId id="256" r:id="rId3"/>
    <p:sldId id="265" r:id="rId4"/>
    <p:sldId id="346" r:id="rId5"/>
    <p:sldId id="347" r:id="rId6"/>
    <p:sldId id="348" r:id="rId7"/>
    <p:sldId id="349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505FF"/>
    <a:srgbClr val="990000"/>
    <a:srgbClr val="04FA44"/>
    <a:srgbClr val="0F8509"/>
    <a:srgbClr val="77FD9A"/>
    <a:srgbClr val="452103"/>
    <a:srgbClr val="006600"/>
    <a:srgbClr val="F0D7AA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81275-CCC4-4186-9EEC-544B9EFA9B9A}" type="datetimeFigureOut">
              <a:rPr lang="en-US" smtClean="0"/>
              <a:t>17-Feb-20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6AD8E-E7E1-4F11-B305-3FBA76072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AD8E-E7E1-4F11-B305-3FBA76072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1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2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5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5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6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6000">
              <a:schemeClr val="accent6">
                <a:lumMod val="75000"/>
              </a:schemeClr>
            </a:gs>
            <a:gs pos="12000">
              <a:schemeClr val="accent6">
                <a:lumMod val="60000"/>
                <a:lumOff val="40000"/>
              </a:schemeClr>
            </a:gs>
            <a:gs pos="21000">
              <a:schemeClr val="accent6">
                <a:lumMod val="40000"/>
                <a:lumOff val="60000"/>
              </a:schemeClr>
            </a:gs>
            <a:gs pos="66000">
              <a:schemeClr val="bg2">
                <a:lumMod val="75000"/>
              </a:schemeClr>
            </a:gs>
            <a:gs pos="77000">
              <a:srgbClr val="6FB3FA"/>
            </a:gs>
            <a:gs pos="38000">
              <a:schemeClr val="accent5">
                <a:lumMod val="20000"/>
                <a:lumOff val="80000"/>
              </a:schemeClr>
            </a:gs>
            <a:gs pos="27000">
              <a:schemeClr val="accent5">
                <a:lumMod val="40000"/>
                <a:lumOff val="60000"/>
              </a:schemeClr>
            </a:gs>
            <a:gs pos="51000">
              <a:schemeClr val="accent2">
                <a:lumMod val="60000"/>
                <a:lumOff val="40000"/>
              </a:schemeClr>
            </a:gs>
            <a:gs pos="87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825339" cy="63182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TREM LEADERSHIP MONTH 5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7996" y="1806575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505FF"/>
                </a:solidFill>
                <a:latin typeface="Algerian" pitchFamily="82" charset="0"/>
              </a:rPr>
              <a:t>THE PORTRAIT OF A PERSON OF INFLUENCE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3920" y="3886200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990000"/>
                </a:solidFill>
                <a:effectLst>
                  <a:reflection stA="29000" dist="12700" dir="5400000" sy="-100000" algn="bl" rotWithShape="0"/>
                </a:effectLst>
                <a:latin typeface="Swiss921 BT" pitchFamily="34" charset="0"/>
              </a:rPr>
              <a:t>A PERSON OF </a:t>
            </a:r>
            <a:r>
              <a:rPr lang="en-US" sz="5400" b="1" dirty="0" smtClean="0">
                <a:solidFill>
                  <a:srgbClr val="990000"/>
                </a:solidFill>
                <a:effectLst>
                  <a:reflection stA="29000" dist="12700" dir="5400000" sy="-100000" algn="bl" rotWithShape="0"/>
                </a:effectLst>
                <a:latin typeface="Swiss921 BT" pitchFamily="34" charset="0"/>
              </a:rPr>
              <a:t>INFLUENCE</a:t>
            </a:r>
            <a:endParaRPr lang="en-US" sz="3200" b="1" dirty="0" smtClean="0">
              <a:solidFill>
                <a:srgbClr val="990000"/>
              </a:solidFill>
              <a:effectLst>
                <a:reflection stA="29000" dist="12700" dir="5400000" sy="-100000" algn="bl" rotWithShape="0"/>
              </a:effectLst>
              <a:latin typeface="Swiss921 B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990000"/>
                </a:solidFill>
                <a:effectLst>
                  <a:reflection stA="29000" dist="12700" dir="5400000" sy="-100000" algn="bl" rotWithShape="0"/>
                </a:effectLst>
                <a:latin typeface="Swiss921 BT" pitchFamily="34" charset="0"/>
              </a:rPr>
              <a:t>REPRODUCES OTHER INFLUENCERS</a:t>
            </a:r>
            <a:endParaRPr lang="en-US" sz="5400" b="1" dirty="0">
              <a:solidFill>
                <a:srgbClr val="990000"/>
              </a:solidFill>
              <a:effectLst>
                <a:reflection stA="29000" dist="12700" dir="5400000" sy="-100000" algn="bl" rotWithShape="0"/>
              </a:effectLst>
              <a:latin typeface="Swiss921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9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REPRODUCES OTHER INFLUENCERS</a:t>
            </a:r>
            <a:endParaRPr lang="en-US" sz="3800" dirty="0">
              <a:solidFill>
                <a:srgbClr val="9900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ultimate goal of an inﬂuential leader is to multiply his capabilities and gifts by reproducing other leaders who will in turn inﬂuence other </a:t>
            </a: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leaders.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2 </a:t>
            </a:r>
            <a:r>
              <a:rPr lang="en-US" sz="33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Tim 2:1-2 </a:t>
            </a:r>
            <a:endParaRPr lang="en-US" sz="3300" b="1" dirty="0" smtClean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 </a:t>
            </a:r>
            <a:r>
              <a:rPr lang="en-US" sz="32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Thou therefore, my son, be strong in the grace that is in Christ Jesus. </a:t>
            </a:r>
            <a:endParaRPr lang="en-US" sz="32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2 </a:t>
            </a:r>
            <a:r>
              <a:rPr lang="en-US" sz="32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the things that thou hast heard of me among many witnesses, the same commit thou to faithful men, who shall be able to teach others also. </a:t>
            </a:r>
            <a:endParaRPr lang="en-US" sz="32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0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REPRODUCES OTHER INFLUENCERS</a:t>
            </a:r>
            <a:endParaRPr lang="en-US" sz="3800" dirty="0">
              <a:solidFill>
                <a:srgbClr val="9900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4864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outcome of reproducing others are: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Raising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your inﬂuence to a new level.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Raising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new leader’s potential.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Multiplying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resources.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Ensuring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 positive future for the organization.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45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REPRODUCES OTHER INFLUENCERS</a:t>
            </a:r>
            <a:endParaRPr lang="en-US" sz="3800" dirty="0">
              <a:solidFill>
                <a:srgbClr val="9900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Jesus achieved an enduring ministry through other inﬂuencers he produced. 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Acts 1:8 </a:t>
            </a: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i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But ye shall receive power, after that the Holy Ghost is come upon you: and ye shall be witnesses unto me both in Jerusalem, and in all Judaea, and in Samaria, and unto the uttermost part of the earth. </a:t>
            </a:r>
            <a:endParaRPr lang="en-US" i="1" dirty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7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REPRODUCES OTHER INFLUENCERS</a:t>
            </a:r>
            <a:endParaRPr lang="en-US" sz="3800" dirty="0">
              <a:solidFill>
                <a:srgbClr val="9900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4864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Paul took the ministry of Jesus to all Asia. </a:t>
            </a:r>
            <a:endParaRPr lang="en-US" sz="34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Acts </a:t>
            </a:r>
            <a:r>
              <a:rPr lang="en-US" sz="34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19:8-10</a:t>
            </a:r>
            <a:r>
              <a:rPr lang="en-US" sz="36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5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8 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he went into the synagogue, and </a:t>
            </a:r>
            <a:r>
              <a:rPr lang="en-US" sz="275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spake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boldly for the space of three months, disputing and persuading the things concerning the kingdom of God. </a:t>
            </a:r>
            <a:endParaRPr lang="en-US" sz="275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5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9 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But when divers were hardened, and believed not, but </a:t>
            </a:r>
            <a:r>
              <a:rPr lang="en-US" sz="275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spake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evil of that way before the multitude, he departed from them, and separated the disciples, disputing daily in the school of one </a:t>
            </a:r>
            <a:r>
              <a:rPr lang="en-US" sz="275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Tyrannus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 </a:t>
            </a:r>
            <a:endParaRPr lang="en-US" sz="275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5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10 </a:t>
            </a:r>
            <a:r>
              <a:rPr lang="en-US" sz="275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this continued by the space of two years; so that all they which dwelt in Asia heard the word of the Lord Jesus, both Jews and Greeks</a:t>
            </a:r>
            <a:r>
              <a:rPr lang="en-US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 </a:t>
            </a:r>
            <a:endParaRPr lang="en-US" i="1" dirty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A PERSON OF INFLUENCE </a:t>
            </a:r>
            <a:r>
              <a:rPr lang="en-US" sz="3800" b="1" dirty="0" smtClean="0">
                <a:solidFill>
                  <a:srgbClr val="990000"/>
                </a:solidFill>
                <a:latin typeface="Gloucester MT Extra Condensed" pitchFamily="18" charset="0"/>
              </a:rPr>
              <a:t>REPRODUCES OTHER INFLUENCERS</a:t>
            </a:r>
            <a:endParaRPr lang="en-US" sz="3800" dirty="0">
              <a:solidFill>
                <a:srgbClr val="990000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181600"/>
          </a:xfrm>
        </p:spPr>
        <p:txBody>
          <a:bodyPr>
            <a:noAutofit/>
          </a:bodyPr>
          <a:lstStyle/>
          <a:p>
            <a:pPr marL="461963" lvl="0" indent="-461963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Multiply </a:t>
            </a:r>
            <a:r>
              <a:rPr lang="en-US" sz="40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your inﬂuence by following these principles: </a:t>
            </a:r>
            <a:endParaRPr lang="en-US" sz="40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6313" lvl="0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Lead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yourself well.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6313" lvl="0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Look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continually for potential leaders.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6313" lvl="0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Put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team ﬁrst.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976313" lvl="0" indent="-5143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Commit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yourself to developing leaders, not followers.</a:t>
            </a:r>
            <a:endParaRPr lang="en-US" i="1" dirty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990000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REPRODUCES OTHER INFLUENCERS</a:t>
            </a:r>
            <a:endParaRPr lang="en-US" sz="1900" i="1" dirty="0">
              <a:solidFill>
                <a:srgbClr val="990000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43000">
              <a:srgbClr val="85C2FF"/>
            </a:gs>
            <a:gs pos="76000">
              <a:srgbClr val="0000FF"/>
            </a:gs>
            <a:gs pos="88000">
              <a:srgbClr val="0505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57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</a:rPr>
              <a:t>THANK </a:t>
            </a: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</a:rPr>
              <a:t>YOU</a:t>
            </a:r>
          </a:p>
          <a:p>
            <a:pPr marL="0" indent="0" algn="ctr">
              <a:buNone/>
            </a:pP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en-US" sz="6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FF00"/>
                </a:solidFill>
                <a:latin typeface="Swiss921 BT" pitchFamily="34" charset="0"/>
                <a:cs typeface="Adobe Hebrew" pitchFamily="18" charset="-79"/>
              </a:rPr>
              <a:t>AND GOD BLESS</a:t>
            </a:r>
            <a:endParaRPr lang="en-US" sz="4800" dirty="0">
              <a:solidFill>
                <a:srgbClr val="FFFF00"/>
              </a:solidFill>
              <a:latin typeface="Swiss921 BT" pitchFamily="34" charset="0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639607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1353</TotalTime>
  <Words>445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Waveform</vt:lpstr>
      <vt:lpstr>TREM LEADERSHIP MONTH 5</vt:lpstr>
      <vt:lpstr>A PERSON OF INFLUENCE REPRODUCES OTHER INFLUENCERS</vt:lpstr>
      <vt:lpstr>A PERSON OF INFLUENCE REPRODUCES OTHER INFLUENCERS</vt:lpstr>
      <vt:lpstr>A PERSON OF INFLUENCE REPRODUCES OTHER INFLUENCERS</vt:lpstr>
      <vt:lpstr>A PERSON OF INFLUENCE REPRODUCES OTHER INFLUENCERS</vt:lpstr>
      <vt:lpstr>A PERSON OF INFLUENCE REPRODUCES OTHER INFLUENCERS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INTERGRITY</dc:title>
  <dc:creator>Windows User</dc:creator>
  <cp:lastModifiedBy>TREM UYO MEDIA-AUDIO</cp:lastModifiedBy>
  <cp:revision>70</cp:revision>
  <dcterms:created xsi:type="dcterms:W3CDTF">2020-01-31T22:12:31Z</dcterms:created>
  <dcterms:modified xsi:type="dcterms:W3CDTF">2020-02-17T20:34:05Z</dcterms:modified>
</cp:coreProperties>
</file>