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8" r:id="rId2"/>
    <p:sldMasterId id="2147483780" r:id="rId3"/>
  </p:sldMasterIdLst>
  <p:notesMasterIdLst>
    <p:notesMasterId r:id="rId19"/>
  </p:notesMasterIdLst>
  <p:sldIdLst>
    <p:sldId id="256" r:id="rId4"/>
    <p:sldId id="265" r:id="rId5"/>
    <p:sldId id="302" r:id="rId6"/>
    <p:sldId id="307" r:id="rId7"/>
    <p:sldId id="308" r:id="rId8"/>
    <p:sldId id="309" r:id="rId9"/>
    <p:sldId id="310" r:id="rId10"/>
    <p:sldId id="311" r:id="rId11"/>
    <p:sldId id="312" r:id="rId12"/>
    <p:sldId id="313" r:id="rId13"/>
    <p:sldId id="314" r:id="rId14"/>
    <p:sldId id="315" r:id="rId15"/>
    <p:sldId id="316" r:id="rId16"/>
    <p:sldId id="317" r:id="rId17"/>
    <p:sldId id="28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4105"/>
    <a:srgbClr val="781597"/>
    <a:srgbClr val="0000FF"/>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1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881275-CCC4-4186-9EEC-544B9EFA9B9A}" type="datetimeFigureOut">
              <a:rPr lang="en-US" smtClean="0"/>
              <a:t>15-Feb-20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6AD8E-E7E1-4F11-B305-3FBA7607212F}" type="slidenum">
              <a:rPr lang="en-US" smtClean="0"/>
              <a:t>‹#›</a:t>
            </a:fld>
            <a:endParaRPr lang="en-US"/>
          </a:p>
        </p:txBody>
      </p:sp>
    </p:spTree>
    <p:extLst>
      <p:ext uri="{BB962C8B-B14F-4D97-AF65-F5344CB8AC3E}">
        <p14:creationId xmlns:p14="http://schemas.microsoft.com/office/powerpoint/2010/main" val="80334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96AD8E-E7E1-4F11-B305-3FBA7607212F}" type="slidenum">
              <a:rPr lang="en-US" smtClean="0"/>
              <a:t>1</a:t>
            </a:fld>
            <a:endParaRPr lang="en-US"/>
          </a:p>
        </p:txBody>
      </p:sp>
    </p:spTree>
    <p:extLst>
      <p:ext uri="{BB962C8B-B14F-4D97-AF65-F5344CB8AC3E}">
        <p14:creationId xmlns:p14="http://schemas.microsoft.com/office/powerpoint/2010/main" val="341471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B7816-5210-4EA7-8994-122717D6FFAB}"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25732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EC342D-8FA2-4885-B413-D31CF15FB547}"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95340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C8AB3-A630-44A8-95B7-49FCF9D511E2}"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1615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6FB7816-5210-4EA7-8994-122717D6FFAB}" type="datetime1">
              <a:rPr lang="en-US" smtClean="0"/>
              <a:t>15-Feb-20</a:t>
            </a:fld>
            <a:endParaRPr lang="en-US"/>
          </a:p>
        </p:txBody>
      </p:sp>
      <p:sp>
        <p:nvSpPr>
          <p:cNvPr id="17" name="Footer Placeholder 16"/>
          <p:cNvSpPr>
            <a:spLocks noGrp="1"/>
          </p:cNvSpPr>
          <p:nvPr>
            <p:ph type="ftr" sz="quarter" idx="11"/>
          </p:nvPr>
        </p:nvSpPr>
        <p:spPr/>
        <p:txBody>
          <a:bodyPr/>
          <a:lstStyle/>
          <a:p>
            <a:r>
              <a:rPr lang="en-US" smtClean="0"/>
              <a:t>TREM CHURCH GROWTH2020: THE PORTRAIT OF A PERSON INFLUENCE</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D715250-561D-4F53-832E-A20DA87BACF3}"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9A5FB69-8396-4FAD-B316-FA11C6FB0379}"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D715250-561D-4F53-832E-A20DA87BACF3}"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4" name="Date Placeholder 3"/>
          <p:cNvSpPr>
            <a:spLocks noGrp="1"/>
          </p:cNvSpPr>
          <p:nvPr>
            <p:ph type="dt" sz="half" idx="10"/>
          </p:nvPr>
        </p:nvSpPr>
        <p:spPr/>
        <p:txBody>
          <a:bodyPr/>
          <a:lstStyle/>
          <a:p>
            <a:fld id="{FD1985A8-0D8C-4122-B4FB-57B31FCADE7D}" type="datetime1">
              <a:rPr lang="en-US" smtClean="0"/>
              <a:t>15-Feb-20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D715250-561D-4F53-832E-A20DA87BACF3}"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B8EC3C6-954B-45E4-8C77-379341615CC6}" type="datetime1">
              <a:rPr lang="en-US" smtClean="0"/>
              <a:t>15-Feb-20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ACF8AB0-A725-46E3-ADAD-BC6C2D7E1897}" type="datetime1">
              <a:rPr lang="en-US" smtClean="0"/>
              <a:t>15-Feb-20</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TREM CHURCH GROWTH2020: THE PORTRAIT OF A PERSON INFLUENCE</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D715250-561D-4F53-832E-A20DA87BACF3}"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1B1C83-2AF4-4E0B-999F-531AE272B5FC}" type="datetime1">
              <a:rPr lang="en-US" smtClean="0"/>
              <a:t>15-Feb-20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D715250-561D-4F53-832E-A20DA87BACF3}"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FD6B244-D622-4BA1-B183-0272E09572E1}" type="datetime1">
              <a:rPr lang="en-US" smtClean="0"/>
              <a:t>15-Feb-20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D715250-561D-4F53-832E-A20DA87BACF3}"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D715250-561D-4F53-832E-A20DA87BACF3}"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66017ED-4FC7-4DDA-8889-59543BD8D64A}" type="datetime1">
              <a:rPr lang="en-US" smtClean="0"/>
              <a:t>15-Feb-20</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TREM CHURCH GROWTH2020: THE PORTRAIT OF A PERSON INFLUENCE</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5FB69-8396-4FAD-B316-FA11C6FB0379}"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105615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D715250-561D-4F53-832E-A20DA87BACF3}"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A9E958C-5506-4A4F-A39F-4506687A1734}" type="datetime1">
              <a:rPr lang="en-US" smtClean="0"/>
              <a:t>15-Feb-20</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TREM CHURCH GROWTH2020: THE PORTRAIT OF A PERSON INFLUENCE</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EC342D-8FA2-4885-B413-D31CF15FB547}"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D715250-561D-4F53-832E-A20DA87BACF3}"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C8AB3-A630-44A8-95B7-49FCF9D511E2}"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6FB7816-5210-4EA7-8994-122717D6FFAB}" type="datetime1">
              <a:rPr lang="en-US" smtClean="0"/>
              <a:t>15-Feb-20</a:t>
            </a:fld>
            <a:endParaRPr lang="en-US"/>
          </a:p>
        </p:txBody>
      </p:sp>
      <p:sp>
        <p:nvSpPr>
          <p:cNvPr id="17" name="Footer Placeholder 16"/>
          <p:cNvSpPr>
            <a:spLocks noGrp="1"/>
          </p:cNvSpPr>
          <p:nvPr>
            <p:ph type="ftr" sz="quarter" idx="11"/>
          </p:nvPr>
        </p:nvSpPr>
        <p:spPr/>
        <p:txBody>
          <a:bodyPr/>
          <a:lstStyle/>
          <a:p>
            <a:r>
              <a:rPr lang="en-US" smtClean="0"/>
              <a:t>TREM CHURCH GROWTH2020: THE PORTRAIT OF A PERSON INFLUENCE</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D715250-561D-4F53-832E-A20DA87BACF3}"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9A5FB69-8396-4FAD-B316-FA11C6FB0379}"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D715250-561D-4F53-832E-A20DA87BACF3}"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4" name="Date Placeholder 3"/>
          <p:cNvSpPr>
            <a:spLocks noGrp="1"/>
          </p:cNvSpPr>
          <p:nvPr>
            <p:ph type="dt" sz="half" idx="10"/>
          </p:nvPr>
        </p:nvSpPr>
        <p:spPr/>
        <p:txBody>
          <a:bodyPr/>
          <a:lstStyle/>
          <a:p>
            <a:fld id="{FD1985A8-0D8C-4122-B4FB-57B31FCADE7D}" type="datetime1">
              <a:rPr lang="en-US" smtClean="0"/>
              <a:t>15-Feb-20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D715250-561D-4F53-832E-A20DA87BACF3}"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B8EC3C6-954B-45E4-8C77-379341615CC6}" type="datetime1">
              <a:rPr lang="en-US" smtClean="0"/>
              <a:t>15-Feb-20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ACF8AB0-A725-46E3-ADAD-BC6C2D7E1897}" type="datetime1">
              <a:rPr lang="en-US" smtClean="0"/>
              <a:t>15-Feb-20</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TREM CHURCH GROWTH2020: THE PORTRAIT OF A PERSON INFLUENCE</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D715250-561D-4F53-832E-A20DA87BACF3}"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1B1C83-2AF4-4E0B-999F-531AE272B5FC}" type="datetime1">
              <a:rPr lang="en-US" smtClean="0"/>
              <a:t>15-Feb-20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D715250-561D-4F53-832E-A20DA87BACF3}"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FD6B244-D622-4BA1-B183-0272E09572E1}" type="datetime1">
              <a:rPr lang="en-US" smtClean="0"/>
              <a:t>15-Feb-20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D715250-561D-4F53-832E-A20DA87BAC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672601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D715250-561D-4F53-832E-A20DA87BACF3}"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66017ED-4FC7-4DDA-8889-59543BD8D64A}" type="datetime1">
              <a:rPr lang="en-US" smtClean="0"/>
              <a:t>15-Feb-20</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TREM CHURCH GROWTH2020: THE PORTRAIT OF A PERSON INFLUENCE</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D715250-561D-4F53-832E-A20DA87BACF3}"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A9E958C-5506-4A4F-A39F-4506687A1734}" type="datetime1">
              <a:rPr lang="en-US" smtClean="0"/>
              <a:t>15-Feb-20</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TREM CHURCH GROWTH2020: THE PORTRAIT OF A PERSON INFLUENCE</a:t>
            </a: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EC342D-8FA2-4885-B413-D31CF15FB547}"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D715250-561D-4F53-832E-A20DA87BACF3}"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C8AB3-A630-44A8-95B7-49FCF9D511E2}" type="datetime1">
              <a:rPr lang="en-US" smtClean="0"/>
              <a:t>15-Feb-20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8EC3C6-954B-45E4-8C77-379341615CC6}" type="datetime1">
              <a:rPr lang="en-US" smtClean="0"/>
              <a:t>15-Feb-20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94015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CF8AB0-A725-46E3-ADAD-BC6C2D7E1897}" type="datetime1">
              <a:rPr lang="en-US" smtClean="0"/>
              <a:t>15-Feb-20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105292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B1C83-2AF4-4E0B-999F-531AE272B5FC}" type="datetime1">
              <a:rPr lang="en-US" smtClean="0"/>
              <a:t>15-Feb-20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83414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15-Feb-20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32845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15-Feb-20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76504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15-Feb-20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6946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BA561-46E3-4847-A67B-4937483DAAA0}" type="datetime1">
              <a:rPr lang="en-US" smtClean="0"/>
              <a:t>15-Feb-20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TREM CHURCH GROWTH2020: THE PORTRAIT OF A PERSON INFLUENCE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5250-561D-4F53-832E-A20DA87BACF3}" type="slidenum">
              <a:rPr lang="en-US" smtClean="0"/>
              <a:t>‹#›</a:t>
            </a:fld>
            <a:endParaRPr lang="en-US"/>
          </a:p>
        </p:txBody>
      </p:sp>
    </p:spTree>
    <p:extLst>
      <p:ext uri="{BB962C8B-B14F-4D97-AF65-F5344CB8AC3E}">
        <p14:creationId xmlns:p14="http://schemas.microsoft.com/office/powerpoint/2010/main" val="238664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A3BA561-46E3-4847-A67B-4937483DAAA0}" type="datetime1">
              <a:rPr lang="en-US" smtClean="0"/>
              <a:t>15-Feb-20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TREM CHURCH GROWTH2020: THE PORTRAIT OF A PERSON INFLUENCE</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D715250-561D-4F53-832E-A20DA87BACF3}"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A3BA561-46E3-4847-A67B-4937483DAAA0}" type="datetime1">
              <a:rPr lang="en-US" smtClean="0"/>
              <a:t>15-Feb-20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TREM CHURCH GROWTH2020: THE PORTRAIT OF A PERSON INFLUENCE</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D715250-561D-4F53-832E-A20DA87BACF3}"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76000"/>
          </a:schemeClr>
        </a:solidFill>
        <a:effectLst/>
      </p:bgPr>
    </p:bg>
    <p:spTree>
      <p:nvGrpSpPr>
        <p:cNvPr id="1" name=""/>
        <p:cNvGrpSpPr/>
        <p:nvPr/>
      </p:nvGrpSpPr>
      <p:grpSpPr>
        <a:xfrm>
          <a:off x="0" y="0"/>
          <a:ext cx="0" cy="0"/>
          <a:chOff x="0" y="0"/>
          <a:chExt cx="0" cy="0"/>
        </a:xfrm>
      </p:grpSpPr>
      <p:sp>
        <p:nvSpPr>
          <p:cNvPr id="8"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
        <p:nvSpPr>
          <p:cNvPr id="2" name="Title 1"/>
          <p:cNvSpPr>
            <a:spLocks noGrp="1"/>
          </p:cNvSpPr>
          <p:nvPr>
            <p:ph type="ctrTitle"/>
          </p:nvPr>
        </p:nvSpPr>
        <p:spPr>
          <a:xfrm>
            <a:off x="838200" y="685800"/>
            <a:ext cx="7596739" cy="631825"/>
          </a:xfrm>
        </p:spPr>
        <p:txBody>
          <a:bodyPr>
            <a:noAutofit/>
          </a:bodyPr>
          <a:lstStyle/>
          <a:p>
            <a:pPr algn="ctr"/>
            <a:r>
              <a:rPr lang="en-US" sz="3600" dirty="0" smtClean="0">
                <a:solidFill>
                  <a:srgbClr val="FF0000"/>
                </a:solidFill>
                <a:latin typeface="Arial Black" pitchFamily="34" charset="0"/>
              </a:rPr>
              <a:t>TREM LEADERSHIP MONTH 5</a:t>
            </a:r>
            <a:endParaRPr lang="en-US" sz="3600" dirty="0">
              <a:solidFill>
                <a:srgbClr val="FF0000"/>
              </a:solidFill>
              <a:latin typeface="Arial Black" pitchFamily="34" charset="0"/>
            </a:endParaRPr>
          </a:p>
        </p:txBody>
      </p:sp>
      <p:sp>
        <p:nvSpPr>
          <p:cNvPr id="7" name="Title 1"/>
          <p:cNvSpPr txBox="1">
            <a:spLocks/>
          </p:cNvSpPr>
          <p:nvPr/>
        </p:nvSpPr>
        <p:spPr>
          <a:xfrm>
            <a:off x="917996" y="1806575"/>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rgbClr val="781597"/>
                </a:solidFill>
                <a:latin typeface="Algerian" pitchFamily="82" charset="0"/>
              </a:rPr>
              <a:t>THE PORTRAIT OF A PERSON INFLUENCE </a:t>
            </a:r>
          </a:p>
        </p:txBody>
      </p:sp>
      <p:sp>
        <p:nvSpPr>
          <p:cNvPr id="5" name="Title 1"/>
          <p:cNvSpPr txBox="1">
            <a:spLocks/>
          </p:cNvSpPr>
          <p:nvPr/>
        </p:nvSpPr>
        <p:spPr>
          <a:xfrm>
            <a:off x="914400" y="4016375"/>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rgbClr val="7D4105"/>
                </a:solidFill>
                <a:latin typeface="Swiss921 BT" pitchFamily="34" charset="0"/>
              </a:rPr>
              <a:t>A PERSON OF INFLUENCE </a:t>
            </a:r>
            <a:r>
              <a:rPr lang="en-US" sz="5400" b="1" dirty="0" smtClean="0">
                <a:solidFill>
                  <a:srgbClr val="7D4105"/>
                </a:solidFill>
                <a:latin typeface="Swiss921 BT" pitchFamily="34" charset="0"/>
              </a:rPr>
              <a:t>UNDERSTANDS PEOPLE</a:t>
            </a:r>
            <a:endParaRPr lang="en-US" sz="5400" b="1" dirty="0">
              <a:solidFill>
                <a:srgbClr val="7D4105"/>
              </a:solidFill>
              <a:latin typeface="Swiss921 BT" pitchFamily="34" charset="0"/>
            </a:endParaRPr>
          </a:p>
        </p:txBody>
      </p:sp>
    </p:spTree>
    <p:extLst>
      <p:ext uri="{BB962C8B-B14F-4D97-AF65-F5344CB8AC3E}">
        <p14:creationId xmlns:p14="http://schemas.microsoft.com/office/powerpoint/2010/main" val="186179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algn="just">
              <a:lnSpc>
                <a:spcPct val="80000"/>
              </a:lnSpc>
              <a:spcBef>
                <a:spcPts val="600"/>
              </a:spcBef>
              <a:spcAft>
                <a:spcPts val="600"/>
              </a:spcAft>
            </a:pPr>
            <a:r>
              <a:rPr lang="en-US" sz="3600" dirty="0">
                <a:solidFill>
                  <a:srgbClr val="FF0000"/>
                </a:solidFill>
                <a:latin typeface="Arial Rounded MT Bold" pitchFamily="34" charset="0"/>
              </a:rPr>
              <a:t>1 </a:t>
            </a:r>
            <a:r>
              <a:rPr lang="en-US" sz="3600" dirty="0" err="1">
                <a:solidFill>
                  <a:srgbClr val="FF0000"/>
                </a:solidFill>
                <a:latin typeface="Arial Rounded MT Bold" pitchFamily="34" charset="0"/>
              </a:rPr>
              <a:t>Cor</a:t>
            </a:r>
            <a:r>
              <a:rPr lang="en-US" sz="3600" dirty="0">
                <a:solidFill>
                  <a:srgbClr val="FF0000"/>
                </a:solidFill>
                <a:latin typeface="Arial Rounded MT Bold" pitchFamily="34" charset="0"/>
              </a:rPr>
              <a:t> 12:17-19 </a:t>
            </a:r>
          </a:p>
          <a:p>
            <a:pPr marL="1203325" indent="-741363" algn="just">
              <a:lnSpc>
                <a:spcPct val="80000"/>
              </a:lnSpc>
              <a:spcBef>
                <a:spcPts val="600"/>
              </a:spcBef>
              <a:spcAft>
                <a:spcPts val="600"/>
              </a:spcAft>
              <a:buNone/>
            </a:pPr>
            <a:r>
              <a:rPr lang="en-US" sz="3600" i="1" dirty="0">
                <a:latin typeface="Arial Rounded MT Bold" pitchFamily="34" charset="0"/>
              </a:rPr>
              <a:t>17 If the whole body were an eye, where were the hearing? If the whole were hearing, where were the smelling? </a:t>
            </a:r>
          </a:p>
          <a:p>
            <a:pPr marL="1203325" indent="-741363" algn="just">
              <a:lnSpc>
                <a:spcPct val="80000"/>
              </a:lnSpc>
              <a:spcBef>
                <a:spcPts val="600"/>
              </a:spcBef>
              <a:spcAft>
                <a:spcPts val="600"/>
              </a:spcAft>
              <a:buNone/>
            </a:pPr>
            <a:r>
              <a:rPr lang="en-US" sz="3600" i="1" dirty="0" smtClean="0">
                <a:latin typeface="Arial Rounded MT Bold" pitchFamily="34" charset="0"/>
              </a:rPr>
              <a:t>18	But </a:t>
            </a:r>
            <a:r>
              <a:rPr lang="en-US" sz="3600" i="1" dirty="0">
                <a:latin typeface="Arial Rounded MT Bold" pitchFamily="34" charset="0"/>
              </a:rPr>
              <a:t>now hath God set the members every one of them in the body, as it hath pleased him. </a:t>
            </a:r>
          </a:p>
          <a:p>
            <a:pPr marL="1203325" indent="-741363" algn="just">
              <a:lnSpc>
                <a:spcPct val="80000"/>
              </a:lnSpc>
              <a:spcBef>
                <a:spcPts val="600"/>
              </a:spcBef>
              <a:spcAft>
                <a:spcPts val="600"/>
              </a:spcAft>
              <a:buNone/>
            </a:pPr>
            <a:r>
              <a:rPr lang="en-US" sz="3600" i="1" dirty="0">
                <a:latin typeface="Arial Rounded MT Bold" pitchFamily="34" charset="0"/>
              </a:rPr>
              <a:t>19 And if they were all one member, where were the body?</a:t>
            </a:r>
            <a:endParaRPr lang="en-US"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850746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marL="625475" indent="-625475" algn="just">
              <a:lnSpc>
                <a:spcPct val="80000"/>
              </a:lnSpc>
              <a:spcBef>
                <a:spcPts val="1200"/>
              </a:spcBef>
              <a:spcAft>
                <a:spcPts val="1200"/>
              </a:spcAft>
              <a:buNone/>
            </a:pPr>
            <a:r>
              <a:rPr lang="en-US" sz="3600" dirty="0" smtClean="0">
                <a:latin typeface="Arial Rounded MT Bold" pitchFamily="34" charset="0"/>
              </a:rPr>
              <a:t>4.	</a:t>
            </a:r>
            <a:r>
              <a:rPr lang="en-US" sz="4000" dirty="0" smtClean="0">
                <a:latin typeface="Arial Rounded MT Bold" pitchFamily="34" charset="0"/>
              </a:rPr>
              <a:t>Failure </a:t>
            </a:r>
            <a:r>
              <a:rPr lang="en-US" sz="4000" dirty="0">
                <a:latin typeface="Arial Rounded MT Bold" pitchFamily="34" charset="0"/>
              </a:rPr>
              <a:t>to Acknowledge Similarities</a:t>
            </a:r>
            <a:r>
              <a:rPr lang="en-US" sz="4000" dirty="0" smtClean="0">
                <a:latin typeface="Arial Rounded MT Bold" pitchFamily="34" charset="0"/>
              </a:rPr>
              <a:t>.</a:t>
            </a:r>
          </a:p>
          <a:p>
            <a:pPr lvl="1" algn="just">
              <a:lnSpc>
                <a:spcPct val="80000"/>
              </a:lnSpc>
              <a:spcBef>
                <a:spcPts val="1200"/>
              </a:spcBef>
              <a:spcAft>
                <a:spcPts val="1200"/>
              </a:spcAft>
            </a:pPr>
            <a:r>
              <a:rPr lang="en-US" sz="3600" dirty="0" smtClean="0">
                <a:latin typeface="Arial Rounded MT Bold" pitchFamily="34" charset="0"/>
              </a:rPr>
              <a:t>Everyone </a:t>
            </a:r>
            <a:r>
              <a:rPr lang="en-US" sz="3600" dirty="0">
                <a:latin typeface="Arial Rounded MT Bold" pitchFamily="34" charset="0"/>
              </a:rPr>
              <a:t>has hopes, fears, sorrows, victories &amp; problems</a:t>
            </a:r>
            <a:r>
              <a:rPr lang="en-US" sz="3600" dirty="0" smtClean="0">
                <a:latin typeface="Arial Rounded MT Bold" pitchFamily="34" charset="0"/>
              </a:rPr>
              <a:t>.</a:t>
            </a:r>
          </a:p>
          <a:p>
            <a:pPr lvl="1" algn="just">
              <a:lnSpc>
                <a:spcPct val="80000"/>
              </a:lnSpc>
              <a:spcBef>
                <a:spcPts val="1200"/>
              </a:spcBef>
              <a:spcAft>
                <a:spcPts val="1200"/>
              </a:spcAft>
            </a:pPr>
            <a:r>
              <a:rPr lang="en-US" sz="3600" dirty="0" smtClean="0">
                <a:latin typeface="Arial Rounded MT Bold" pitchFamily="34" charset="0"/>
              </a:rPr>
              <a:t>That </a:t>
            </a:r>
            <a:r>
              <a:rPr lang="en-US" sz="3600" dirty="0">
                <a:latin typeface="Arial Rounded MT Bold" pitchFamily="34" charset="0"/>
              </a:rPr>
              <a:t>enables you to relate to others who experience things similar to what you experience. </a:t>
            </a:r>
            <a:endParaRPr lang="en-US" sz="36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392641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algn="just">
              <a:lnSpc>
                <a:spcPct val="80000"/>
              </a:lnSpc>
              <a:spcBef>
                <a:spcPts val="1200"/>
              </a:spcBef>
              <a:spcAft>
                <a:spcPts val="1200"/>
              </a:spcAft>
            </a:pPr>
            <a:r>
              <a:rPr lang="en-US" sz="4000" dirty="0">
                <a:solidFill>
                  <a:srgbClr val="FF0000"/>
                </a:solidFill>
                <a:latin typeface="Arial Rounded MT Bold" pitchFamily="34" charset="0"/>
              </a:rPr>
              <a:t>2 </a:t>
            </a:r>
            <a:r>
              <a:rPr lang="en-US" sz="4000" dirty="0" err="1">
                <a:solidFill>
                  <a:srgbClr val="FF0000"/>
                </a:solidFill>
                <a:latin typeface="Arial Rounded MT Bold" pitchFamily="34" charset="0"/>
              </a:rPr>
              <a:t>Cor</a:t>
            </a:r>
            <a:r>
              <a:rPr lang="en-US" sz="4000" dirty="0">
                <a:solidFill>
                  <a:srgbClr val="FF0000"/>
                </a:solidFill>
                <a:latin typeface="Arial Rounded MT Bold" pitchFamily="34" charset="0"/>
              </a:rPr>
              <a:t> 1:3-4 </a:t>
            </a:r>
            <a:endParaRPr lang="en-US" sz="4000" dirty="0" smtClean="0">
              <a:solidFill>
                <a:srgbClr val="FF0000"/>
              </a:solidFill>
              <a:latin typeface="Arial Rounded MT Bold" pitchFamily="34" charset="0"/>
            </a:endParaRPr>
          </a:p>
          <a:p>
            <a:pPr marL="971550" lvl="1" indent="-514350" algn="just">
              <a:lnSpc>
                <a:spcPct val="80000"/>
              </a:lnSpc>
              <a:spcBef>
                <a:spcPts val="1200"/>
              </a:spcBef>
              <a:spcAft>
                <a:spcPts val="1200"/>
              </a:spcAft>
              <a:buFont typeface="+mj-lt"/>
              <a:buAutoNum type="arabicPeriod" startAt="3"/>
            </a:pPr>
            <a:r>
              <a:rPr lang="en-US" sz="3400" i="1" dirty="0" smtClean="0">
                <a:latin typeface="Arial Rounded MT Bold" pitchFamily="34" charset="0"/>
              </a:rPr>
              <a:t>Blessed </a:t>
            </a:r>
            <a:r>
              <a:rPr lang="en-US" sz="3400" i="1" dirty="0">
                <a:latin typeface="Arial Rounded MT Bold" pitchFamily="34" charset="0"/>
              </a:rPr>
              <a:t>be God, even the Father of our Lord Jesus Christ, the Father of mercies, and the God of all comfort; </a:t>
            </a:r>
          </a:p>
          <a:p>
            <a:pPr marL="971550" lvl="1" indent="-514350" algn="just">
              <a:lnSpc>
                <a:spcPct val="80000"/>
              </a:lnSpc>
              <a:spcBef>
                <a:spcPts val="1200"/>
              </a:spcBef>
              <a:spcAft>
                <a:spcPts val="1200"/>
              </a:spcAft>
              <a:buFont typeface="+mj-lt"/>
              <a:buAutoNum type="arabicPeriod" startAt="3"/>
            </a:pPr>
            <a:r>
              <a:rPr lang="en-US" sz="3400" i="1" dirty="0" smtClean="0">
                <a:latin typeface="Arial Rounded MT Bold" pitchFamily="34" charset="0"/>
              </a:rPr>
              <a:t>Who </a:t>
            </a:r>
            <a:r>
              <a:rPr lang="en-US" sz="3400" i="1" dirty="0" err="1">
                <a:latin typeface="Arial Rounded MT Bold" pitchFamily="34" charset="0"/>
              </a:rPr>
              <a:t>comforteth</a:t>
            </a:r>
            <a:r>
              <a:rPr lang="en-US" sz="3400" i="1" dirty="0">
                <a:latin typeface="Arial Rounded MT Bold" pitchFamily="34" charset="0"/>
              </a:rPr>
              <a:t> us in all our tribulation, that we may be able to comfort them which are in any trouble, by the comfort wherewith we ourselves are comforted of God.</a:t>
            </a:r>
            <a:endParaRPr lang="en-US" sz="34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67703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algn="just">
              <a:lnSpc>
                <a:spcPct val="80000"/>
              </a:lnSpc>
              <a:spcBef>
                <a:spcPts val="1200"/>
              </a:spcBef>
              <a:spcAft>
                <a:spcPts val="1200"/>
              </a:spcAft>
            </a:pPr>
            <a:r>
              <a:rPr lang="en-US" sz="4000" dirty="0">
                <a:latin typeface="Arial Rounded MT Bold" pitchFamily="34" charset="0"/>
              </a:rPr>
              <a:t>If you desire to positively </a:t>
            </a:r>
            <a:r>
              <a:rPr lang="en-US" sz="4000" dirty="0" smtClean="0">
                <a:latin typeface="Arial Rounded MT Bold" pitchFamily="34" charset="0"/>
              </a:rPr>
              <a:t>influence </a:t>
            </a:r>
            <a:r>
              <a:rPr lang="en-US" sz="4000" dirty="0">
                <a:latin typeface="Arial Rounded MT Bold" pitchFamily="34" charset="0"/>
              </a:rPr>
              <a:t>others, choose to understand them by: </a:t>
            </a:r>
            <a:endParaRPr lang="en-US" sz="4000" dirty="0" smtClean="0">
              <a:latin typeface="Arial Rounded MT Bold" pitchFamily="34" charset="0"/>
            </a:endParaRPr>
          </a:p>
          <a:p>
            <a:pPr lvl="1" algn="just">
              <a:lnSpc>
                <a:spcPct val="80000"/>
              </a:lnSpc>
              <a:spcBef>
                <a:spcPts val="1200"/>
              </a:spcBef>
              <a:spcAft>
                <a:spcPts val="1200"/>
              </a:spcAft>
            </a:pPr>
            <a:r>
              <a:rPr lang="en-US" sz="3600" dirty="0" smtClean="0">
                <a:latin typeface="Arial Rounded MT Bold" pitchFamily="34" charset="0"/>
              </a:rPr>
              <a:t>Possessing </a:t>
            </a:r>
            <a:r>
              <a:rPr lang="en-US" sz="3600" dirty="0">
                <a:latin typeface="Arial Rounded MT Bold" pitchFamily="34" charset="0"/>
              </a:rPr>
              <a:t>the other person’s perspective. </a:t>
            </a:r>
            <a:endParaRPr lang="en-US" sz="3600" dirty="0" smtClean="0">
              <a:latin typeface="Arial Rounded MT Bold" pitchFamily="34" charset="0"/>
            </a:endParaRPr>
          </a:p>
          <a:p>
            <a:pPr lvl="1" algn="just">
              <a:lnSpc>
                <a:spcPct val="80000"/>
              </a:lnSpc>
              <a:spcBef>
                <a:spcPts val="1200"/>
              </a:spcBef>
              <a:spcAft>
                <a:spcPts val="1200"/>
              </a:spcAft>
            </a:pPr>
            <a:r>
              <a:rPr lang="en-US" sz="3600" dirty="0" smtClean="0">
                <a:latin typeface="Arial Rounded MT Bold" pitchFamily="34" charset="0"/>
              </a:rPr>
              <a:t>Demonstrating </a:t>
            </a:r>
            <a:r>
              <a:rPr lang="en-US" sz="3600" dirty="0">
                <a:latin typeface="Arial Rounded MT Bold" pitchFamily="34" charset="0"/>
              </a:rPr>
              <a:t>personal empathy. </a:t>
            </a:r>
            <a:endParaRPr lang="en-US" sz="3600" dirty="0" smtClean="0">
              <a:latin typeface="Arial Rounded MT Bold" pitchFamily="34" charset="0"/>
            </a:endParaRPr>
          </a:p>
          <a:p>
            <a:pPr lvl="1" algn="just">
              <a:lnSpc>
                <a:spcPct val="80000"/>
              </a:lnSpc>
              <a:spcBef>
                <a:spcPts val="1200"/>
              </a:spcBef>
              <a:spcAft>
                <a:spcPts val="1200"/>
              </a:spcAft>
            </a:pPr>
            <a:r>
              <a:rPr lang="en-US" sz="3600" dirty="0" smtClean="0">
                <a:latin typeface="Arial Rounded MT Bold" pitchFamily="34" charset="0"/>
              </a:rPr>
              <a:t>Having </a:t>
            </a:r>
            <a:r>
              <a:rPr lang="en-US" sz="3600" dirty="0">
                <a:latin typeface="Arial Rounded MT Bold" pitchFamily="34" charset="0"/>
              </a:rPr>
              <a:t>a positive attitude about people. </a:t>
            </a:r>
            <a:endParaRPr lang="en-US" sz="30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3356894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990600"/>
            <a:ext cx="8610600" cy="5715000"/>
          </a:xfrm>
        </p:spPr>
        <p:txBody>
          <a:bodyPr>
            <a:noAutofit/>
          </a:bodyPr>
          <a:lstStyle/>
          <a:p>
            <a:pPr algn="just">
              <a:lnSpc>
                <a:spcPct val="80000"/>
              </a:lnSpc>
              <a:spcBef>
                <a:spcPts val="800"/>
              </a:spcBef>
              <a:spcAft>
                <a:spcPts val="800"/>
              </a:spcAft>
            </a:pPr>
            <a:r>
              <a:rPr lang="en-US" sz="4000" dirty="0" err="1">
                <a:solidFill>
                  <a:srgbClr val="FF0000"/>
                </a:solidFill>
                <a:latin typeface="Arial Rounded MT Bold" pitchFamily="34" charset="0"/>
              </a:rPr>
              <a:t>Heb</a:t>
            </a:r>
            <a:r>
              <a:rPr lang="en-US" sz="4000" dirty="0">
                <a:solidFill>
                  <a:srgbClr val="FF0000"/>
                </a:solidFill>
                <a:latin typeface="Arial Rounded MT Bold" pitchFamily="34" charset="0"/>
              </a:rPr>
              <a:t> 2:18 </a:t>
            </a:r>
            <a:endParaRPr lang="en-US" sz="4000" dirty="0" smtClean="0">
              <a:solidFill>
                <a:srgbClr val="FF0000"/>
              </a:solidFill>
              <a:latin typeface="Arial Rounded MT Bold" pitchFamily="34" charset="0"/>
            </a:endParaRPr>
          </a:p>
          <a:p>
            <a:pPr lvl="1" algn="just">
              <a:lnSpc>
                <a:spcPct val="80000"/>
              </a:lnSpc>
              <a:spcBef>
                <a:spcPts val="800"/>
              </a:spcBef>
              <a:spcAft>
                <a:spcPts val="800"/>
              </a:spcAft>
            </a:pPr>
            <a:r>
              <a:rPr lang="en-US" sz="3400" i="1" dirty="0" smtClean="0">
                <a:latin typeface="Arial Rounded MT Bold" pitchFamily="34" charset="0"/>
              </a:rPr>
              <a:t>For </a:t>
            </a:r>
            <a:r>
              <a:rPr lang="en-US" sz="3400" i="1" dirty="0">
                <a:latin typeface="Arial Rounded MT Bold" pitchFamily="34" charset="0"/>
              </a:rPr>
              <a:t>in that he himself hath suffered being tempted, he is able to </a:t>
            </a:r>
            <a:r>
              <a:rPr lang="en-US" sz="3400" i="1" dirty="0" err="1">
                <a:latin typeface="Arial Rounded MT Bold" pitchFamily="34" charset="0"/>
              </a:rPr>
              <a:t>succour</a:t>
            </a:r>
            <a:r>
              <a:rPr lang="en-US" sz="3400" i="1" dirty="0">
                <a:latin typeface="Arial Rounded MT Bold" pitchFamily="34" charset="0"/>
              </a:rPr>
              <a:t> them that are tempted. -</a:t>
            </a:r>
            <a:r>
              <a:rPr lang="en-US" sz="3400" i="1" dirty="0">
                <a:solidFill>
                  <a:srgbClr val="FF0000"/>
                </a:solidFill>
                <a:latin typeface="Arial Rounded MT Bold" pitchFamily="34" charset="0"/>
              </a:rPr>
              <a:t>Hebrews </a:t>
            </a:r>
            <a:r>
              <a:rPr lang="en-US" sz="3400" i="1" dirty="0" smtClean="0">
                <a:solidFill>
                  <a:srgbClr val="FF0000"/>
                </a:solidFill>
                <a:latin typeface="Arial Rounded MT Bold" pitchFamily="34" charset="0"/>
              </a:rPr>
              <a:t>2:18</a:t>
            </a:r>
          </a:p>
          <a:p>
            <a:pPr algn="just">
              <a:lnSpc>
                <a:spcPct val="80000"/>
              </a:lnSpc>
              <a:spcBef>
                <a:spcPts val="800"/>
              </a:spcBef>
              <a:spcAft>
                <a:spcPts val="800"/>
              </a:spcAft>
            </a:pPr>
            <a:r>
              <a:rPr lang="en-US" sz="4000" dirty="0" err="1" smtClean="0">
                <a:latin typeface="Arial Rounded MT Bold" pitchFamily="34" charset="0"/>
              </a:rPr>
              <a:t>Heb</a:t>
            </a:r>
            <a:r>
              <a:rPr lang="en-US" sz="4000" dirty="0" smtClean="0">
                <a:latin typeface="Arial Rounded MT Bold" pitchFamily="34" charset="0"/>
              </a:rPr>
              <a:t> </a:t>
            </a:r>
            <a:r>
              <a:rPr lang="en-US" sz="4000" dirty="0">
                <a:latin typeface="Arial Rounded MT Bold" pitchFamily="34" charset="0"/>
              </a:rPr>
              <a:t>4:15 </a:t>
            </a:r>
            <a:endParaRPr lang="en-US" sz="4000" dirty="0" smtClean="0">
              <a:latin typeface="Arial Rounded MT Bold" pitchFamily="34" charset="0"/>
            </a:endParaRPr>
          </a:p>
          <a:p>
            <a:pPr lvl="1" algn="just">
              <a:lnSpc>
                <a:spcPct val="80000"/>
              </a:lnSpc>
              <a:spcBef>
                <a:spcPts val="800"/>
              </a:spcBef>
              <a:spcAft>
                <a:spcPts val="800"/>
              </a:spcAft>
            </a:pPr>
            <a:r>
              <a:rPr lang="en-US" sz="3400" i="1" dirty="0" smtClean="0">
                <a:latin typeface="Arial Rounded MT Bold" pitchFamily="34" charset="0"/>
              </a:rPr>
              <a:t>For we have not an high priest which cannot be touched with the feeling of our infirmities; but was in all points tempted like as [we are, yet] without sin. </a:t>
            </a:r>
            <a:endParaRPr lang="en-US" sz="34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727498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0"/>
            <a:ext cx="8229600" cy="2590800"/>
          </a:xfrm>
        </p:spPr>
        <p:txBody>
          <a:bodyPr>
            <a:normAutofit/>
          </a:bodyPr>
          <a:lstStyle/>
          <a:p>
            <a:pPr marL="0" indent="0" algn="ctr">
              <a:buNone/>
            </a:pPr>
            <a:r>
              <a:rPr lang="en-US" sz="8000" dirty="0" smtClean="0">
                <a:solidFill>
                  <a:srgbClr val="7D4105"/>
                </a:solidFill>
                <a:latin typeface="Arial Black" pitchFamily="34" charset="0"/>
              </a:rPr>
              <a:t>THANK YOU </a:t>
            </a:r>
            <a:endParaRPr lang="en-US" sz="6000" dirty="0" smtClean="0">
              <a:solidFill>
                <a:srgbClr val="7D4105"/>
              </a:solidFill>
              <a:latin typeface="Arial Black" pitchFamily="34" charset="0"/>
            </a:endParaRPr>
          </a:p>
          <a:p>
            <a:pPr marL="0" indent="0" algn="ctr">
              <a:buNone/>
            </a:pPr>
            <a:r>
              <a:rPr lang="en-US" sz="4800" dirty="0" smtClean="0">
                <a:latin typeface="Swiss921 BT" pitchFamily="34" charset="0"/>
                <a:cs typeface="Adobe Hebrew" pitchFamily="18" charset="-79"/>
              </a:rPr>
              <a:t>AND GOD BLESS</a:t>
            </a:r>
            <a:endParaRPr lang="en-US" sz="4800" dirty="0">
              <a:latin typeface="Swiss921 BT" pitchFamily="34" charset="0"/>
              <a:cs typeface="Adobe Hebrew" pitchFamily="18" charset="-79"/>
            </a:endParaRPr>
          </a:p>
        </p:txBody>
      </p:sp>
    </p:spTree>
    <p:extLst>
      <p:ext uri="{BB962C8B-B14F-4D97-AF65-F5344CB8AC3E}">
        <p14:creationId xmlns:p14="http://schemas.microsoft.com/office/powerpoint/2010/main" val="1016396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smtClean="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1066800"/>
            <a:ext cx="8610600" cy="5334000"/>
          </a:xfrm>
        </p:spPr>
        <p:txBody>
          <a:bodyPr>
            <a:noAutofit/>
          </a:bodyPr>
          <a:lstStyle/>
          <a:p>
            <a:pPr lvl="0" algn="just">
              <a:lnSpc>
                <a:spcPct val="80000"/>
              </a:lnSpc>
              <a:spcBef>
                <a:spcPts val="600"/>
              </a:spcBef>
              <a:spcAft>
                <a:spcPts val="600"/>
              </a:spcAft>
            </a:pPr>
            <a:r>
              <a:rPr lang="en-US" sz="3600" dirty="0" smtClean="0">
                <a:latin typeface="Arial Rounded MT Bold" pitchFamily="34" charset="0"/>
              </a:rPr>
              <a:t>Our </a:t>
            </a:r>
            <a:r>
              <a:rPr lang="en-US" sz="3600" dirty="0">
                <a:latin typeface="Arial Rounded MT Bold" pitchFamily="34" charset="0"/>
              </a:rPr>
              <a:t>loving family dog was nearing the end of his life and was in obvious distress. My father, wanting to help him, picked him up to put him in a little bed we had made for him. Our dog, who we had given many hours of loving care to, bit my father as he attempted to help him. How could he? I thought. Why? I couldn't understand it. I remember how for a short time, I didn't like him anymore</a:t>
            </a:r>
            <a:r>
              <a:rPr lang="en-US" sz="3600" dirty="0" smtClean="0">
                <a:latin typeface="Arial Rounded MT Bold" pitchFamily="34" charset="0"/>
              </a:rPr>
              <a:t>.</a:t>
            </a:r>
            <a:endParaRPr lang="en-US" sz="36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84630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10600" cy="5638800"/>
          </a:xfrm>
        </p:spPr>
        <p:txBody>
          <a:bodyPr>
            <a:noAutofit/>
          </a:bodyPr>
          <a:lstStyle/>
          <a:p>
            <a:pPr lvl="0" algn="just">
              <a:lnSpc>
                <a:spcPct val="80000"/>
              </a:lnSpc>
              <a:spcBef>
                <a:spcPts val="600"/>
              </a:spcBef>
              <a:spcAft>
                <a:spcPts val="600"/>
              </a:spcAft>
            </a:pPr>
            <a:r>
              <a:rPr lang="en-US" sz="3600" dirty="0">
                <a:latin typeface="Arial Rounded MT Bold" pitchFamily="34" charset="0"/>
              </a:rPr>
              <a:t>Last week, I went to speak with a neighbor, someone with whom I had always enjoyed speaking with. When I knocked on the door, I was met with a scowl and harsh words. When the door was slammed in my face, I just stood there shocked, and in a rush, I was reminded of how my dog had bitten my father those 20 years ago or so. What brought that story back was that same brief feeling of betrayal.</a:t>
            </a:r>
            <a:endParaRPr lang="en-US" sz="36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
        <p:nvSpPr>
          <p:cNvPr id="10" name="Title 1"/>
          <p:cNvSpPr txBox="1">
            <a:spLocks/>
          </p:cNvSpPr>
          <p:nvPr/>
        </p:nvSpPr>
        <p:spPr>
          <a:xfrm>
            <a:off x="304800" y="228600"/>
            <a:ext cx="86106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3400" b="1" dirty="0" smtClean="0">
                <a:solidFill>
                  <a:srgbClr val="7D4105"/>
                </a:solidFill>
                <a:latin typeface="Swiss921 BT" pitchFamily="34" charset="0"/>
              </a:rPr>
              <a:t>A PERSON OF INFLUENCE UNDERSTANDS PEOPLE</a:t>
            </a:r>
            <a:endParaRPr lang="en-US" sz="3400" dirty="0">
              <a:solidFill>
                <a:srgbClr val="7D4105"/>
              </a:solidFill>
              <a:latin typeface="Swiss921 BT" pitchFamily="34" charset="0"/>
            </a:endParaRPr>
          </a:p>
        </p:txBody>
      </p:sp>
    </p:spTree>
    <p:extLst>
      <p:ext uri="{BB962C8B-B14F-4D97-AF65-F5344CB8AC3E}">
        <p14:creationId xmlns:p14="http://schemas.microsoft.com/office/powerpoint/2010/main" val="393347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10600" cy="5638800"/>
          </a:xfrm>
        </p:spPr>
        <p:txBody>
          <a:bodyPr>
            <a:noAutofit/>
          </a:bodyPr>
          <a:lstStyle/>
          <a:p>
            <a:pPr lvl="0" algn="just">
              <a:lnSpc>
                <a:spcPct val="80000"/>
              </a:lnSpc>
              <a:spcBef>
                <a:spcPts val="600"/>
              </a:spcBef>
              <a:spcAft>
                <a:spcPts val="600"/>
              </a:spcAft>
            </a:pPr>
            <a:r>
              <a:rPr lang="en-US" sz="3600" dirty="0" smtClean="0">
                <a:latin typeface="Arial Rounded MT Bold" pitchFamily="34" charset="0"/>
              </a:rPr>
              <a:t>Both </a:t>
            </a:r>
            <a:r>
              <a:rPr lang="en-US" sz="3600" dirty="0">
                <a:latin typeface="Arial Rounded MT Bold" pitchFamily="34" charset="0"/>
              </a:rPr>
              <a:t>stories taught me something the next day. When I got up in the morning and was told my dog had died, it became clear to me that he must have been in incredible pain. For him to have bitten, what he must have considered a family member, he could not have been himself. Much the same for story number 2 when I learned that the person's spouse had just left them. </a:t>
            </a:r>
            <a:endParaRPr lang="en-US" sz="36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
        <p:nvSpPr>
          <p:cNvPr id="7"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smtClean="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Tree>
    <p:extLst>
      <p:ext uri="{BB962C8B-B14F-4D97-AF65-F5344CB8AC3E}">
        <p14:creationId xmlns:p14="http://schemas.microsoft.com/office/powerpoint/2010/main" val="538155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lvl="0" algn="just">
              <a:lnSpc>
                <a:spcPct val="80000"/>
              </a:lnSpc>
              <a:spcBef>
                <a:spcPts val="600"/>
              </a:spcBef>
              <a:spcAft>
                <a:spcPts val="600"/>
              </a:spcAft>
            </a:pPr>
            <a:r>
              <a:rPr lang="en-US" sz="3800" dirty="0" smtClean="0">
                <a:latin typeface="Arial Rounded MT Bold" pitchFamily="34" charset="0"/>
              </a:rPr>
              <a:t>This </a:t>
            </a:r>
            <a:r>
              <a:rPr lang="en-US" sz="3800" dirty="0">
                <a:latin typeface="Arial Rounded MT Bold" pitchFamily="34" charset="0"/>
              </a:rPr>
              <a:t>is where I point out that we are all creatures of our environments, of our perceptions and feelings. And all of those things can cause you to say, and do things that seem inexplicable to those not immersed in or having knowledge of, the same environment.</a:t>
            </a:r>
            <a:endParaRPr lang="en-US" sz="38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825539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lvl="0" algn="just">
              <a:lnSpc>
                <a:spcPct val="80000"/>
              </a:lnSpc>
              <a:spcBef>
                <a:spcPts val="600"/>
              </a:spcBef>
              <a:spcAft>
                <a:spcPts val="600"/>
              </a:spcAft>
            </a:pPr>
            <a:r>
              <a:rPr lang="en-US" sz="3500" dirty="0">
                <a:latin typeface="Arial Rounded MT Bold" pitchFamily="34" charset="0"/>
              </a:rPr>
              <a:t>You might feel it important to express your ideas and feelings as a way of communicating with other people. </a:t>
            </a:r>
          </a:p>
          <a:p>
            <a:pPr lvl="0" algn="just">
              <a:lnSpc>
                <a:spcPct val="80000"/>
              </a:lnSpc>
              <a:spcBef>
                <a:spcPts val="600"/>
              </a:spcBef>
              <a:spcAft>
                <a:spcPts val="600"/>
              </a:spcAft>
            </a:pPr>
            <a:r>
              <a:rPr lang="en-US" sz="3500" dirty="0">
                <a:latin typeface="Arial Rounded MT Bold" pitchFamily="34" charset="0"/>
              </a:rPr>
              <a:t>What is more important is to understand other people’s thoughts, feelings, aspirations, attitudes, behaviors, and the factors that inspire and motivate them. </a:t>
            </a:r>
          </a:p>
          <a:p>
            <a:pPr lvl="0" algn="just">
              <a:lnSpc>
                <a:spcPct val="80000"/>
              </a:lnSpc>
              <a:spcBef>
                <a:spcPts val="600"/>
              </a:spcBef>
              <a:spcAft>
                <a:spcPts val="600"/>
              </a:spcAft>
            </a:pPr>
            <a:r>
              <a:rPr lang="en-US" sz="3500" dirty="0" err="1">
                <a:solidFill>
                  <a:srgbClr val="FF0000"/>
                </a:solidFill>
                <a:latin typeface="Arial Rounded MT Bold" pitchFamily="34" charset="0"/>
              </a:rPr>
              <a:t>Prov</a:t>
            </a:r>
            <a:r>
              <a:rPr lang="en-US" sz="3500" dirty="0">
                <a:solidFill>
                  <a:srgbClr val="FF0000"/>
                </a:solidFill>
                <a:latin typeface="Arial Rounded MT Bold" pitchFamily="34" charset="0"/>
              </a:rPr>
              <a:t> 17:27 </a:t>
            </a:r>
          </a:p>
          <a:p>
            <a:pPr lvl="1" algn="just">
              <a:lnSpc>
                <a:spcPct val="80000"/>
              </a:lnSpc>
              <a:spcBef>
                <a:spcPts val="600"/>
              </a:spcBef>
              <a:spcAft>
                <a:spcPts val="600"/>
              </a:spcAft>
            </a:pPr>
            <a:r>
              <a:rPr lang="en-US" sz="3200" i="1" dirty="0">
                <a:latin typeface="Arial Rounded MT Bold" pitchFamily="34" charset="0"/>
              </a:rPr>
              <a:t>He that hath knowledge </a:t>
            </a:r>
            <a:r>
              <a:rPr lang="en-US" sz="3200" i="1" dirty="0" err="1">
                <a:latin typeface="Arial Rounded MT Bold" pitchFamily="34" charset="0"/>
              </a:rPr>
              <a:t>spareth</a:t>
            </a:r>
            <a:r>
              <a:rPr lang="en-US" sz="3200" i="1" dirty="0">
                <a:latin typeface="Arial Rounded MT Bold" pitchFamily="34" charset="0"/>
              </a:rPr>
              <a:t> his words: and a man of understanding is of an excellent spirit.</a:t>
            </a:r>
            <a:endParaRPr lang="en-US" sz="32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3605752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838200"/>
            <a:ext cx="8610600" cy="5715000"/>
          </a:xfrm>
        </p:spPr>
        <p:txBody>
          <a:bodyPr>
            <a:noAutofit/>
          </a:bodyPr>
          <a:lstStyle/>
          <a:p>
            <a:pPr lvl="0" algn="just">
              <a:lnSpc>
                <a:spcPct val="80000"/>
              </a:lnSpc>
              <a:spcBef>
                <a:spcPts val="600"/>
              </a:spcBef>
              <a:spcAft>
                <a:spcPts val="600"/>
              </a:spcAft>
            </a:pPr>
            <a:r>
              <a:rPr lang="en-US" sz="3600" dirty="0">
                <a:latin typeface="Arial Rounded MT Bold" pitchFamily="34" charset="0"/>
              </a:rPr>
              <a:t>Why People Fail to Understand Others: </a:t>
            </a:r>
            <a:endParaRPr lang="en-US" sz="3600" dirty="0" smtClean="0">
              <a:latin typeface="Arial Rounded MT Bold" pitchFamily="34" charset="0"/>
            </a:endParaRPr>
          </a:p>
          <a:p>
            <a:pPr marL="457200" lvl="1" indent="0" algn="just">
              <a:lnSpc>
                <a:spcPct val="80000"/>
              </a:lnSpc>
              <a:spcBef>
                <a:spcPts val="600"/>
              </a:spcBef>
              <a:spcAft>
                <a:spcPts val="600"/>
              </a:spcAft>
              <a:buNone/>
            </a:pPr>
            <a:r>
              <a:rPr lang="en-US" sz="3400" dirty="0" smtClean="0">
                <a:latin typeface="Arial Rounded MT Bold" pitchFamily="34" charset="0"/>
              </a:rPr>
              <a:t>1.	Fear</a:t>
            </a:r>
            <a:r>
              <a:rPr lang="en-US" sz="3400" dirty="0">
                <a:latin typeface="Arial Rounded MT Bold" pitchFamily="34" charset="0"/>
              </a:rPr>
              <a:t>. </a:t>
            </a:r>
            <a:endParaRPr lang="en-US" sz="3400" dirty="0" smtClean="0">
              <a:latin typeface="Arial Rounded MT Bold" pitchFamily="34" charset="0"/>
            </a:endParaRPr>
          </a:p>
          <a:p>
            <a:pPr marL="1204913" lvl="1" algn="just">
              <a:lnSpc>
                <a:spcPct val="80000"/>
              </a:lnSpc>
              <a:spcBef>
                <a:spcPts val="600"/>
              </a:spcBef>
              <a:spcAft>
                <a:spcPts val="600"/>
              </a:spcAft>
            </a:pPr>
            <a:r>
              <a:rPr lang="en-US" sz="3200" dirty="0" smtClean="0">
                <a:latin typeface="Arial Rounded MT Bold" pitchFamily="34" charset="0"/>
              </a:rPr>
              <a:t>You </a:t>
            </a:r>
            <a:r>
              <a:rPr lang="en-US" sz="3200" dirty="0">
                <a:latin typeface="Arial Rounded MT Bold" pitchFamily="34" charset="0"/>
              </a:rPr>
              <a:t>fear what you don’t </a:t>
            </a:r>
            <a:r>
              <a:rPr lang="en-US" sz="3200" dirty="0" smtClean="0">
                <a:latin typeface="Arial Rounded MT Bold" pitchFamily="34" charset="0"/>
              </a:rPr>
              <a:t>understand.</a:t>
            </a:r>
          </a:p>
          <a:p>
            <a:pPr marL="1204913" lvl="1" algn="just">
              <a:lnSpc>
                <a:spcPct val="80000"/>
              </a:lnSpc>
              <a:spcBef>
                <a:spcPts val="600"/>
              </a:spcBef>
              <a:spcAft>
                <a:spcPts val="600"/>
              </a:spcAft>
            </a:pPr>
            <a:r>
              <a:rPr lang="en-US" sz="3200" dirty="0" smtClean="0">
                <a:latin typeface="Arial Rounded MT Bold" pitchFamily="34" charset="0"/>
              </a:rPr>
              <a:t>Common </a:t>
            </a:r>
            <a:r>
              <a:rPr lang="en-US" sz="3200" dirty="0">
                <a:latin typeface="Arial Rounded MT Bold" pitchFamily="34" charset="0"/>
              </a:rPr>
              <a:t>fears are focused on: </a:t>
            </a:r>
            <a:endParaRPr lang="en-US" sz="3200" dirty="0" smtClean="0">
              <a:latin typeface="Arial Rounded MT Bold" pitchFamily="34" charset="0"/>
            </a:endParaRPr>
          </a:p>
          <a:p>
            <a:pPr marL="1539875" lvl="2" indent="-336550" algn="just">
              <a:lnSpc>
                <a:spcPct val="80000"/>
              </a:lnSpc>
              <a:spcBef>
                <a:spcPts val="600"/>
              </a:spcBef>
              <a:spcAft>
                <a:spcPts val="600"/>
              </a:spcAft>
            </a:pPr>
            <a:r>
              <a:rPr lang="en-US" sz="2800" dirty="0" smtClean="0">
                <a:latin typeface="Arial Rounded MT Bold" pitchFamily="34" charset="0"/>
              </a:rPr>
              <a:t>Rejection</a:t>
            </a:r>
            <a:r>
              <a:rPr lang="en-US" sz="2800" dirty="0">
                <a:latin typeface="Arial Rounded MT Bold" pitchFamily="34" charset="0"/>
              </a:rPr>
              <a:t>. </a:t>
            </a:r>
            <a:endParaRPr lang="en-US" sz="2800" dirty="0" smtClean="0">
              <a:latin typeface="Arial Rounded MT Bold" pitchFamily="34" charset="0"/>
            </a:endParaRPr>
          </a:p>
          <a:p>
            <a:pPr marL="1539875" lvl="2" indent="-336550" algn="just">
              <a:lnSpc>
                <a:spcPct val="80000"/>
              </a:lnSpc>
              <a:spcBef>
                <a:spcPts val="600"/>
              </a:spcBef>
              <a:spcAft>
                <a:spcPts val="600"/>
              </a:spcAft>
            </a:pPr>
            <a:r>
              <a:rPr lang="en-US" sz="2800" dirty="0" smtClean="0">
                <a:latin typeface="Arial Rounded MT Bold" pitchFamily="34" charset="0"/>
              </a:rPr>
              <a:t>Not </a:t>
            </a:r>
            <a:r>
              <a:rPr lang="en-US" sz="2800" dirty="0">
                <a:latin typeface="Arial Rounded MT Bold" pitchFamily="34" charset="0"/>
              </a:rPr>
              <a:t>being given due </a:t>
            </a:r>
            <a:r>
              <a:rPr lang="en-US" sz="2800" dirty="0" smtClean="0">
                <a:latin typeface="Arial Rounded MT Bold" pitchFamily="34" charset="0"/>
              </a:rPr>
              <a:t>credit.</a:t>
            </a:r>
          </a:p>
          <a:p>
            <a:pPr marL="1539875" lvl="2" indent="-336550" algn="just">
              <a:lnSpc>
                <a:spcPct val="80000"/>
              </a:lnSpc>
              <a:spcBef>
                <a:spcPts val="600"/>
              </a:spcBef>
              <a:spcAft>
                <a:spcPts val="600"/>
              </a:spcAft>
            </a:pPr>
            <a:r>
              <a:rPr lang="en-US" sz="2800" dirty="0" smtClean="0">
                <a:latin typeface="Arial Rounded MT Bold" pitchFamily="34" charset="0"/>
              </a:rPr>
              <a:t>Being </a:t>
            </a:r>
            <a:r>
              <a:rPr lang="en-US" sz="2800" dirty="0">
                <a:latin typeface="Arial Rounded MT Bold" pitchFamily="34" charset="0"/>
              </a:rPr>
              <a:t>perceived as a threat or a trouble maker. </a:t>
            </a:r>
            <a:endParaRPr lang="en-US" sz="2800" dirty="0" smtClean="0">
              <a:latin typeface="Arial Rounded MT Bold" pitchFamily="34" charset="0"/>
            </a:endParaRPr>
          </a:p>
          <a:p>
            <a:pPr marL="1539875" lvl="2" indent="-336550" algn="just">
              <a:lnSpc>
                <a:spcPct val="80000"/>
              </a:lnSpc>
              <a:spcBef>
                <a:spcPts val="600"/>
              </a:spcBef>
              <a:spcAft>
                <a:spcPts val="600"/>
              </a:spcAft>
            </a:pPr>
            <a:r>
              <a:rPr lang="en-US" sz="2800" dirty="0" smtClean="0">
                <a:latin typeface="Arial Rounded MT Bold" pitchFamily="34" charset="0"/>
              </a:rPr>
              <a:t>Being </a:t>
            </a:r>
            <a:r>
              <a:rPr lang="en-US" sz="2800" dirty="0">
                <a:latin typeface="Arial Rounded MT Bold" pitchFamily="34" charset="0"/>
              </a:rPr>
              <a:t>seen as job security risk. </a:t>
            </a:r>
            <a:endParaRPr lang="en-US" sz="2800" dirty="0" smtClean="0">
              <a:latin typeface="Arial Rounded MT Bold" pitchFamily="34" charset="0"/>
            </a:endParaRPr>
          </a:p>
          <a:p>
            <a:pPr marL="1828800" lvl="3" indent="-452438" algn="just">
              <a:lnSpc>
                <a:spcPct val="80000"/>
              </a:lnSpc>
              <a:spcBef>
                <a:spcPts val="600"/>
              </a:spcBef>
              <a:spcAft>
                <a:spcPts val="600"/>
              </a:spcAft>
            </a:pPr>
            <a:r>
              <a:rPr lang="en-US" sz="2400" dirty="0" smtClean="0">
                <a:latin typeface="Arial Rounded MT Bold" pitchFamily="34" charset="0"/>
              </a:rPr>
              <a:t>What </a:t>
            </a:r>
            <a:r>
              <a:rPr lang="en-US" sz="2400" dirty="0">
                <a:latin typeface="Arial Rounded MT Bold" pitchFamily="34" charset="0"/>
              </a:rPr>
              <a:t>are the common areas of fear around you?</a:t>
            </a:r>
            <a:endParaRPr lang="en-US" sz="24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704194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228600" y="838200"/>
            <a:ext cx="8610600" cy="5715000"/>
          </a:xfrm>
        </p:spPr>
        <p:txBody>
          <a:bodyPr>
            <a:noAutofit/>
          </a:bodyPr>
          <a:lstStyle/>
          <a:p>
            <a:pPr marL="461963" lvl="0" indent="-461963" algn="just">
              <a:lnSpc>
                <a:spcPct val="80000"/>
              </a:lnSpc>
              <a:spcBef>
                <a:spcPts val="600"/>
              </a:spcBef>
              <a:spcAft>
                <a:spcPts val="600"/>
              </a:spcAft>
              <a:buNone/>
            </a:pPr>
            <a:r>
              <a:rPr lang="en-US" sz="3600" dirty="0" smtClean="0">
                <a:latin typeface="Arial Rounded MT Bold" pitchFamily="34" charset="0"/>
              </a:rPr>
              <a:t>2.	</a:t>
            </a:r>
            <a:r>
              <a:rPr lang="en-US" sz="3400" dirty="0" smtClean="0">
                <a:latin typeface="Arial Rounded MT Bold" pitchFamily="34" charset="0"/>
              </a:rPr>
              <a:t>Self-Centeredness</a:t>
            </a:r>
            <a:r>
              <a:rPr lang="en-US" sz="3400" dirty="0">
                <a:latin typeface="Arial Rounded MT Bold" pitchFamily="34" charset="0"/>
              </a:rPr>
              <a:t>. </a:t>
            </a:r>
            <a:endParaRPr lang="en-US" sz="3400" dirty="0" smtClean="0">
              <a:latin typeface="Arial Rounded MT Bold" pitchFamily="34" charset="0"/>
            </a:endParaRPr>
          </a:p>
          <a:p>
            <a:pPr marL="854075" lvl="0" algn="just">
              <a:lnSpc>
                <a:spcPct val="80000"/>
              </a:lnSpc>
              <a:spcBef>
                <a:spcPts val="600"/>
              </a:spcBef>
              <a:spcAft>
                <a:spcPts val="600"/>
              </a:spcAft>
            </a:pPr>
            <a:r>
              <a:rPr lang="en-US" sz="3400" dirty="0" smtClean="0">
                <a:latin typeface="Arial Rounded MT Bold" pitchFamily="34" charset="0"/>
              </a:rPr>
              <a:t>Instead </a:t>
            </a:r>
            <a:r>
              <a:rPr lang="en-US" sz="3400" dirty="0">
                <a:latin typeface="Arial Rounded MT Bold" pitchFamily="34" charset="0"/>
              </a:rPr>
              <a:t>of focusing on your own interests, you should see things from other people’s perspective. </a:t>
            </a:r>
            <a:endParaRPr lang="en-US" sz="3400" dirty="0" smtClean="0">
              <a:latin typeface="Arial Rounded MT Bold" pitchFamily="34" charset="0"/>
            </a:endParaRPr>
          </a:p>
          <a:p>
            <a:pPr marL="854075" lvl="0" algn="just">
              <a:lnSpc>
                <a:spcPct val="80000"/>
              </a:lnSpc>
              <a:spcBef>
                <a:spcPts val="600"/>
              </a:spcBef>
              <a:spcAft>
                <a:spcPts val="600"/>
              </a:spcAft>
            </a:pPr>
            <a:r>
              <a:rPr lang="en-US" sz="3400" dirty="0" smtClean="0">
                <a:latin typeface="Arial Rounded MT Bold" pitchFamily="34" charset="0"/>
              </a:rPr>
              <a:t>This </a:t>
            </a:r>
            <a:r>
              <a:rPr lang="en-US" sz="3400" dirty="0">
                <a:latin typeface="Arial Rounded MT Bold" pitchFamily="34" charset="0"/>
              </a:rPr>
              <a:t>kind of attitude takes commitment but also enables you to understand other people’s points of view</a:t>
            </a:r>
            <a:r>
              <a:rPr lang="en-US" sz="3400" dirty="0" smtClean="0">
                <a:latin typeface="Arial Rounded MT Bold" pitchFamily="34" charset="0"/>
              </a:rPr>
              <a:t>.</a:t>
            </a:r>
          </a:p>
          <a:p>
            <a:pPr marL="1204913" lvl="1" algn="just">
              <a:lnSpc>
                <a:spcPct val="80000"/>
              </a:lnSpc>
              <a:spcBef>
                <a:spcPts val="600"/>
              </a:spcBef>
              <a:spcAft>
                <a:spcPts val="600"/>
              </a:spcAft>
            </a:pPr>
            <a:r>
              <a:rPr lang="en-US" sz="3200" dirty="0" smtClean="0">
                <a:solidFill>
                  <a:srgbClr val="FF0000"/>
                </a:solidFill>
                <a:latin typeface="Arial Rounded MT Bold" pitchFamily="34" charset="0"/>
              </a:rPr>
              <a:t>Philip </a:t>
            </a:r>
            <a:r>
              <a:rPr lang="en-US" sz="3200" dirty="0">
                <a:solidFill>
                  <a:srgbClr val="FF0000"/>
                </a:solidFill>
                <a:latin typeface="Arial Rounded MT Bold" pitchFamily="34" charset="0"/>
              </a:rPr>
              <a:t>2:4 </a:t>
            </a:r>
            <a:endParaRPr lang="en-US" sz="3200" dirty="0" smtClean="0">
              <a:solidFill>
                <a:srgbClr val="FF0000"/>
              </a:solidFill>
              <a:latin typeface="Arial Rounded MT Bold" pitchFamily="34" charset="0"/>
            </a:endParaRPr>
          </a:p>
          <a:p>
            <a:pPr marL="1541463" lvl="1" algn="just">
              <a:lnSpc>
                <a:spcPct val="80000"/>
              </a:lnSpc>
              <a:spcBef>
                <a:spcPts val="600"/>
              </a:spcBef>
              <a:spcAft>
                <a:spcPts val="600"/>
              </a:spcAft>
            </a:pPr>
            <a:r>
              <a:rPr lang="en-US" sz="3200" i="1" dirty="0" smtClean="0">
                <a:latin typeface="Arial Rounded MT Bold" pitchFamily="34" charset="0"/>
              </a:rPr>
              <a:t>Look </a:t>
            </a:r>
            <a:r>
              <a:rPr lang="en-US" sz="3200" i="1" dirty="0">
                <a:latin typeface="Arial Rounded MT Bold" pitchFamily="34" charset="0"/>
              </a:rPr>
              <a:t>not every man on his own things, but every man also on the things of others.</a:t>
            </a:r>
            <a:endParaRPr lang="en-US" sz="32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013419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762000"/>
          </a:xfrm>
        </p:spPr>
        <p:txBody>
          <a:bodyPr>
            <a:noAutofit/>
          </a:bodyPr>
          <a:lstStyle/>
          <a:p>
            <a:pPr>
              <a:lnSpc>
                <a:spcPct val="80000"/>
              </a:lnSpc>
            </a:pPr>
            <a:r>
              <a:rPr lang="en-US" sz="3400" b="1" dirty="0" smtClean="0">
                <a:solidFill>
                  <a:srgbClr val="7D4105"/>
                </a:solidFill>
                <a:latin typeface="Swiss921 BT" pitchFamily="34" charset="0"/>
              </a:rPr>
              <a:t>A PERSON OF INFLUENCE </a:t>
            </a:r>
            <a:r>
              <a:rPr lang="en-US" sz="3400" b="1" dirty="0">
                <a:solidFill>
                  <a:srgbClr val="7D4105"/>
                </a:solidFill>
                <a:latin typeface="Swiss921 BT" pitchFamily="34" charset="0"/>
              </a:rPr>
              <a:t>UNDERSTANDS PEOPLE</a:t>
            </a:r>
            <a:endParaRPr lang="en-US" sz="3400" dirty="0">
              <a:solidFill>
                <a:srgbClr val="7D4105"/>
              </a:solidFill>
              <a:latin typeface="Swiss921 BT" pitchFamily="34" charset="0"/>
            </a:endParaRPr>
          </a:p>
        </p:txBody>
      </p:sp>
      <p:sp>
        <p:nvSpPr>
          <p:cNvPr id="3" name="Content Placeholder 2"/>
          <p:cNvSpPr>
            <a:spLocks noGrp="1"/>
          </p:cNvSpPr>
          <p:nvPr>
            <p:ph idx="1"/>
          </p:nvPr>
        </p:nvSpPr>
        <p:spPr>
          <a:xfrm>
            <a:off x="304800" y="1219200"/>
            <a:ext cx="8534400" cy="4343400"/>
          </a:xfrm>
        </p:spPr>
        <p:txBody>
          <a:bodyPr>
            <a:noAutofit/>
          </a:bodyPr>
          <a:lstStyle/>
          <a:p>
            <a:pPr algn="just">
              <a:lnSpc>
                <a:spcPct val="80000"/>
              </a:lnSpc>
              <a:spcBef>
                <a:spcPts val="600"/>
              </a:spcBef>
              <a:spcAft>
                <a:spcPts val="600"/>
              </a:spcAft>
            </a:pPr>
            <a:r>
              <a:rPr lang="en-US" sz="3800" dirty="0">
                <a:latin typeface="Arial Rounded MT Bold" pitchFamily="34" charset="0"/>
              </a:rPr>
              <a:t>Failure to Appreciate </a:t>
            </a:r>
            <a:r>
              <a:rPr lang="en-US" sz="3800" dirty="0" smtClean="0">
                <a:latin typeface="Arial Rounded MT Bold" pitchFamily="34" charset="0"/>
              </a:rPr>
              <a:t>Differences.</a:t>
            </a:r>
          </a:p>
          <a:p>
            <a:pPr algn="just">
              <a:lnSpc>
                <a:spcPct val="80000"/>
              </a:lnSpc>
              <a:spcBef>
                <a:spcPts val="600"/>
              </a:spcBef>
              <a:spcAft>
                <a:spcPts val="600"/>
              </a:spcAft>
            </a:pPr>
            <a:r>
              <a:rPr lang="en-US" sz="3800" dirty="0" smtClean="0">
                <a:latin typeface="Arial Rounded MT Bold" pitchFamily="34" charset="0"/>
              </a:rPr>
              <a:t>Celebrate </a:t>
            </a:r>
            <a:r>
              <a:rPr lang="en-US" sz="3800" dirty="0">
                <a:latin typeface="Arial Rounded MT Bold" pitchFamily="34" charset="0"/>
              </a:rPr>
              <a:t>people’s differences and unique qualities. </a:t>
            </a:r>
            <a:endParaRPr lang="en-US" sz="3800" dirty="0" smtClean="0">
              <a:latin typeface="Arial Rounded MT Bold" pitchFamily="34" charset="0"/>
            </a:endParaRPr>
          </a:p>
          <a:p>
            <a:pPr algn="just">
              <a:lnSpc>
                <a:spcPct val="80000"/>
              </a:lnSpc>
              <a:spcBef>
                <a:spcPts val="600"/>
              </a:spcBef>
              <a:spcAft>
                <a:spcPts val="600"/>
              </a:spcAft>
            </a:pPr>
            <a:r>
              <a:rPr lang="en-US" sz="3800" dirty="0" smtClean="0">
                <a:latin typeface="Arial Rounded MT Bold" pitchFamily="34" charset="0"/>
              </a:rPr>
              <a:t>Differences </a:t>
            </a:r>
            <a:r>
              <a:rPr lang="en-US" sz="3800" dirty="0">
                <a:latin typeface="Arial Rounded MT Bold" pitchFamily="34" charset="0"/>
              </a:rPr>
              <a:t>in talent, culture, &amp; temperament may produce more stress, but they also result in synergy &amp; richness of relationships. </a:t>
            </a:r>
            <a:endParaRPr lang="en-US" sz="3800" dirty="0" smtClean="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9" name="Footer Placeholder 3"/>
          <p:cNvSpPr>
            <a:spLocks noGrp="1"/>
          </p:cNvSpPr>
          <p:nvPr>
            <p:ph type="ftr" sz="quarter" idx="11"/>
          </p:nvPr>
        </p:nvSpPr>
        <p:spPr>
          <a:xfrm>
            <a:off x="457200" y="6477000"/>
            <a:ext cx="84582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D4105"/>
                </a:solidFill>
                <a:latin typeface="Mongolian Baiti" pitchFamily="66" charset="0"/>
                <a:ea typeface="Tahoma" pitchFamily="34" charset="0"/>
                <a:cs typeface="Mongolian Baiti" pitchFamily="66" charset="0"/>
              </a:rPr>
              <a:t>A</a:t>
            </a:r>
            <a:r>
              <a:rPr lang="en-US" sz="1800" b="1" dirty="0" smtClean="0">
                <a:solidFill>
                  <a:srgbClr val="7D4105"/>
                </a:solidFill>
                <a:latin typeface="Mongolian Baiti" pitchFamily="66" charset="0"/>
                <a:ea typeface="Tahoma" pitchFamily="34" charset="0"/>
                <a:cs typeface="Mongolian Baiti" pitchFamily="66" charset="0"/>
              </a:rPr>
              <a:t> </a:t>
            </a:r>
            <a:r>
              <a:rPr lang="en-US" sz="1800" b="1" i="1" dirty="0" smtClean="0">
                <a:solidFill>
                  <a:srgbClr val="7D4105"/>
                </a:solidFill>
                <a:latin typeface="Mongolian Baiti" pitchFamily="66" charset="0"/>
                <a:ea typeface="Tahoma" pitchFamily="34" charset="0"/>
                <a:cs typeface="Mongolian Baiti" pitchFamily="66" charset="0"/>
              </a:rPr>
              <a:t>PERSON OF INFLUENCE  </a:t>
            </a:r>
            <a:r>
              <a:rPr lang="en-US" sz="1800" b="1" i="1" dirty="0" smtClean="0">
                <a:solidFill>
                  <a:srgbClr val="7D4105"/>
                </a:solidFill>
                <a:latin typeface="Mongolian Baiti" pitchFamily="66" charset="0"/>
                <a:ea typeface="Tahoma" pitchFamily="34" charset="0"/>
                <a:cs typeface="Mongolian Baiti" pitchFamily="66" charset="0"/>
              </a:rPr>
              <a:t>UNDERSTANDS PEOPLE</a:t>
            </a:r>
            <a:endParaRPr lang="en-US" sz="1800" b="1" i="1" dirty="0">
              <a:solidFill>
                <a:srgbClr val="7D4105"/>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3433494171"/>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1180</TotalTime>
  <Words>868</Words>
  <Application>Microsoft Office PowerPoint</Application>
  <PresentationFormat>On-screen Show (4:3)</PresentationFormat>
  <Paragraphs>76</Paragraphs>
  <Slides>15</Slides>
  <Notes>1</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Office Theme</vt:lpstr>
      <vt:lpstr>Civic</vt:lpstr>
      <vt:lpstr>1_Civic</vt:lpstr>
      <vt:lpstr>TREM LEADERSHIP MONTH 5</vt:lpstr>
      <vt:lpstr>A PERSON OF INFLUENCE UNDERSTANDS PEOPLE</vt:lpstr>
      <vt:lpstr>PowerPoint Presentation</vt:lpstr>
      <vt:lpstr>A PERSON OF INFLUENCE UNDERSTANDS PEOPLE</vt:lpstr>
      <vt:lpstr>A PERSON OF INFLUENCE UNDERSTANDS PEOPLE</vt:lpstr>
      <vt:lpstr>A PERSON OF INFLUENCE UNDERSTANDS PEOPLE</vt:lpstr>
      <vt:lpstr>A PERSON OF INFLUENCE UNDERSTANDS PEOPLE</vt:lpstr>
      <vt:lpstr>A PERSON OF INFLUENCE UNDERSTANDS PEOPLE</vt:lpstr>
      <vt:lpstr>A PERSON OF INFLUENCE UNDERSTANDS PEOPLE</vt:lpstr>
      <vt:lpstr>A PERSON OF INFLUENCE UNDERSTANDS PEOPLE</vt:lpstr>
      <vt:lpstr>A PERSON OF INFLUENCE UNDERSTANDS PEOPLE</vt:lpstr>
      <vt:lpstr>A PERSON OF INFLUENCE UNDERSTANDS PEOPLE</vt:lpstr>
      <vt:lpstr>A PERSON OF INFLUENCE UNDERSTANDS PEOPLE</vt:lpstr>
      <vt:lpstr>A PERSON OF INFLUENCE UNDERSTANDS PEOPLE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INTERGRITY</dc:title>
  <dc:creator>Windows User</dc:creator>
  <cp:lastModifiedBy>TREM UYO MEDIA-AUDIO</cp:lastModifiedBy>
  <cp:revision>47</cp:revision>
  <dcterms:created xsi:type="dcterms:W3CDTF">2020-01-31T22:12:31Z</dcterms:created>
  <dcterms:modified xsi:type="dcterms:W3CDTF">2020-02-15T10:11:37Z</dcterms:modified>
</cp:coreProperties>
</file>