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26"/>
  </p:notesMasterIdLst>
  <p:sldIdLst>
    <p:sldId id="256" r:id="rId4"/>
    <p:sldId id="257" r:id="rId5"/>
    <p:sldId id="266" r:id="rId6"/>
    <p:sldId id="267" r:id="rId7"/>
    <p:sldId id="268" r:id="rId8"/>
    <p:sldId id="269" r:id="rId9"/>
    <p:sldId id="270" r:id="rId10"/>
    <p:sldId id="271" r:id="rId11"/>
    <p:sldId id="272" r:id="rId12"/>
    <p:sldId id="265"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23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881275-CCC4-4186-9EEC-544B9EFA9B9A}" type="datetimeFigureOut">
              <a:rPr lang="en-US" smtClean="0"/>
              <a:t>02-Feb-20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96AD8E-E7E1-4F11-B305-3FBA7607212F}" type="slidenum">
              <a:rPr lang="en-US" smtClean="0"/>
              <a:t>‹#›</a:t>
            </a:fld>
            <a:endParaRPr lang="en-US"/>
          </a:p>
        </p:txBody>
      </p:sp>
    </p:spTree>
    <p:extLst>
      <p:ext uri="{BB962C8B-B14F-4D97-AF65-F5344CB8AC3E}">
        <p14:creationId xmlns:p14="http://schemas.microsoft.com/office/powerpoint/2010/main" val="803343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96AD8E-E7E1-4F11-B305-3FBA7607212F}" type="slidenum">
              <a:rPr lang="en-US" smtClean="0"/>
              <a:t>1</a:t>
            </a:fld>
            <a:endParaRPr lang="en-US"/>
          </a:p>
        </p:txBody>
      </p:sp>
    </p:spTree>
    <p:extLst>
      <p:ext uri="{BB962C8B-B14F-4D97-AF65-F5344CB8AC3E}">
        <p14:creationId xmlns:p14="http://schemas.microsoft.com/office/powerpoint/2010/main" val="3414715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FB7816-5210-4EA7-8994-122717D6FFAB}" type="datetime1">
              <a:rPr lang="en-US" smtClean="0"/>
              <a:t>02-Feb-20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4257328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EC342D-8FA2-4885-B413-D31CF15FB547}" type="datetime1">
              <a:rPr lang="en-US" smtClean="0"/>
              <a:t>02-Feb-20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2953407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0C8AB3-A630-44A8-95B7-49FCF9D511E2}" type="datetime1">
              <a:rPr lang="en-US" smtClean="0"/>
              <a:t>02-Feb-20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716152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6FB7816-5210-4EA7-8994-122717D6FFAB}" type="datetime1">
              <a:rPr lang="en-US" smtClean="0"/>
              <a:t>02-Feb-20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smtClean="0"/>
              <a:t>TREM CHURCH GROWTH2020: THE PORTRAIT OF A PERSON INFLUENCE</a:t>
            </a: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D715250-561D-4F53-832E-A20DA87BACF3}"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9A5FB69-8396-4FAD-B316-FA11C6FB0379}" type="datetime1">
              <a:rPr lang="en-US" smtClean="0"/>
              <a:t>02-Feb-20</a:t>
            </a:fld>
            <a:endParaRPr lang="en-US"/>
          </a:p>
        </p:txBody>
      </p:sp>
      <p:sp>
        <p:nvSpPr>
          <p:cNvPr id="5" name="Footer Placeholder 4"/>
          <p:cNvSpPr>
            <a:spLocks noGrp="1"/>
          </p:cNvSpPr>
          <p:nvPr>
            <p:ph type="ftr" sz="quarter" idx="11"/>
          </p:nvPr>
        </p:nvSpPr>
        <p:spPr/>
        <p:txBody>
          <a:bodyPr/>
          <a:lstStyle>
            <a:extLst/>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extLst/>
          </a:lstStyle>
          <a:p>
            <a:fld id="{1D715250-561D-4F53-832E-A20DA87BACF3}"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D1985A8-0D8C-4122-B4FB-57B31FCADE7D}" type="datetime1">
              <a:rPr lang="en-US" smtClean="0"/>
              <a:t>02-Feb-20</a:t>
            </a:fld>
            <a:endParaRPr lang="en-US"/>
          </a:p>
        </p:txBody>
      </p:sp>
      <p:sp>
        <p:nvSpPr>
          <p:cNvPr id="5" name="Footer Placeholder 4"/>
          <p:cNvSpPr>
            <a:spLocks noGrp="1"/>
          </p:cNvSpPr>
          <p:nvPr>
            <p:ph type="ftr" sz="quarter" idx="11"/>
          </p:nvPr>
        </p:nvSpPr>
        <p:spPr/>
        <p:txBody>
          <a:bodyPr/>
          <a:lstStyle>
            <a:extLst/>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extLst/>
          </a:lstStyle>
          <a:p>
            <a:fld id="{1D715250-561D-4F53-832E-A20DA87BACF3}"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B8EC3C6-954B-45E4-8C77-379341615CC6}" type="datetime1">
              <a:rPr lang="en-US" smtClean="0"/>
              <a:t>02-Feb-20</a:t>
            </a:fld>
            <a:endParaRPr lang="en-US"/>
          </a:p>
        </p:txBody>
      </p:sp>
      <p:sp>
        <p:nvSpPr>
          <p:cNvPr id="6" name="Footer Placeholder 5"/>
          <p:cNvSpPr>
            <a:spLocks noGrp="1"/>
          </p:cNvSpPr>
          <p:nvPr>
            <p:ph type="ftr" sz="quarter" idx="11"/>
          </p:nvPr>
        </p:nvSpPr>
        <p:spPr/>
        <p:txBody>
          <a:bodyPr/>
          <a:lstStyle>
            <a:extLst/>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extLst/>
          </a:lstStyle>
          <a:p>
            <a:fld id="{1D715250-561D-4F53-832E-A20DA87BACF3}"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ACF8AB0-A725-46E3-ADAD-BC6C2D7E1897}" type="datetime1">
              <a:rPr lang="en-US" smtClean="0"/>
              <a:t>02-Feb-20</a:t>
            </a:fld>
            <a:endParaRPr lang="en-US"/>
          </a:p>
        </p:txBody>
      </p:sp>
      <p:sp>
        <p:nvSpPr>
          <p:cNvPr id="8" name="Footer Placeholder 7"/>
          <p:cNvSpPr>
            <a:spLocks noGrp="1"/>
          </p:cNvSpPr>
          <p:nvPr>
            <p:ph type="ftr" sz="quarter" idx="11"/>
          </p:nvPr>
        </p:nvSpPr>
        <p:spPr/>
        <p:txBody>
          <a:bodyPr/>
          <a:lstStyle>
            <a:extLst/>
          </a:lstStyle>
          <a:p>
            <a:r>
              <a:rPr lang="en-US" smtClean="0"/>
              <a:t>TREM CHURCH GROWTH2020: THE PORTRAIT OF A PERSON INFLUENCE</a:t>
            </a:r>
            <a:endParaRPr lang="en-US"/>
          </a:p>
        </p:txBody>
      </p:sp>
      <p:sp>
        <p:nvSpPr>
          <p:cNvPr id="9" name="Slide Number Placeholder 8"/>
          <p:cNvSpPr>
            <a:spLocks noGrp="1"/>
          </p:cNvSpPr>
          <p:nvPr>
            <p:ph type="sldNum" sz="quarter" idx="12"/>
          </p:nvPr>
        </p:nvSpPr>
        <p:spPr/>
        <p:txBody>
          <a:bodyPr/>
          <a:lstStyle>
            <a:extLst/>
          </a:lstStyle>
          <a:p>
            <a:fld id="{1D715250-561D-4F53-832E-A20DA87BACF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B1B1C83-2AF4-4E0B-999F-531AE272B5FC}" type="datetime1">
              <a:rPr lang="en-US" smtClean="0"/>
              <a:t>02-Feb-20</a:t>
            </a:fld>
            <a:endParaRPr lang="en-US"/>
          </a:p>
        </p:txBody>
      </p:sp>
      <p:sp>
        <p:nvSpPr>
          <p:cNvPr id="4" name="Footer Placeholder 3"/>
          <p:cNvSpPr>
            <a:spLocks noGrp="1"/>
          </p:cNvSpPr>
          <p:nvPr>
            <p:ph type="ftr" sz="quarter" idx="11"/>
          </p:nvPr>
        </p:nvSpPr>
        <p:spPr/>
        <p:txBody>
          <a:bodyPr/>
          <a:lstStyle>
            <a:extLst/>
          </a:lstStyle>
          <a:p>
            <a:r>
              <a:rPr lang="en-US" smtClean="0"/>
              <a:t>TREM CHURCH GROWTH2020: THE PORTRAIT OF A PERSON INFLUENCE</a:t>
            </a:r>
            <a:endParaRPr lang="en-US"/>
          </a:p>
        </p:txBody>
      </p:sp>
      <p:sp>
        <p:nvSpPr>
          <p:cNvPr id="5" name="Slide Number Placeholder 4"/>
          <p:cNvSpPr>
            <a:spLocks noGrp="1"/>
          </p:cNvSpPr>
          <p:nvPr>
            <p:ph type="sldNum" sz="quarter" idx="12"/>
          </p:nvPr>
        </p:nvSpPr>
        <p:spPr/>
        <p:txBody>
          <a:bodyPr/>
          <a:lstStyle>
            <a:extLst/>
          </a:lstStyle>
          <a:p>
            <a:fld id="{1D715250-561D-4F53-832E-A20DA87BACF3}"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FD6B244-D622-4BA1-B183-0272E09572E1}" type="datetime1">
              <a:rPr lang="en-US" smtClean="0"/>
              <a:t>02-Feb-20</a:t>
            </a:fld>
            <a:endParaRPr lang="en-US"/>
          </a:p>
        </p:txBody>
      </p:sp>
      <p:sp>
        <p:nvSpPr>
          <p:cNvPr id="3" name="Footer Placeholder 2"/>
          <p:cNvSpPr>
            <a:spLocks noGrp="1"/>
          </p:cNvSpPr>
          <p:nvPr>
            <p:ph type="ftr" sz="quarter" idx="11"/>
          </p:nvPr>
        </p:nvSpPr>
        <p:spPr/>
        <p:txBody>
          <a:bodyPr/>
          <a:lstStyle>
            <a:extLst/>
          </a:lstStyle>
          <a:p>
            <a:r>
              <a:rPr lang="en-US" smtClean="0"/>
              <a:t>TREM CHURCH GROWTH2020: THE PORTRAIT OF A PERSON INFLUENCE</a:t>
            </a:r>
            <a:endParaRPr lang="en-US"/>
          </a:p>
        </p:txBody>
      </p:sp>
      <p:sp>
        <p:nvSpPr>
          <p:cNvPr id="4" name="Slide Number Placeholder 3"/>
          <p:cNvSpPr>
            <a:spLocks noGrp="1"/>
          </p:cNvSpPr>
          <p:nvPr>
            <p:ph type="sldNum" sz="quarter" idx="12"/>
          </p:nvPr>
        </p:nvSpPr>
        <p:spPr/>
        <p:txBody>
          <a:bodyPr/>
          <a:lstStyle>
            <a:extLst/>
          </a:lstStyle>
          <a:p>
            <a:fld id="{1D715250-561D-4F53-832E-A20DA87BACF3}"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66017ED-4FC7-4DDA-8889-59543BD8D64A}" type="datetime1">
              <a:rPr lang="en-US" smtClean="0"/>
              <a:t>02-Feb-20</a:t>
            </a:fld>
            <a:endParaRPr lang="en-US"/>
          </a:p>
        </p:txBody>
      </p:sp>
      <p:sp>
        <p:nvSpPr>
          <p:cNvPr id="6" name="Footer Placeholder 5"/>
          <p:cNvSpPr>
            <a:spLocks noGrp="1"/>
          </p:cNvSpPr>
          <p:nvPr>
            <p:ph type="ftr" sz="quarter" idx="11"/>
          </p:nvPr>
        </p:nvSpPr>
        <p:spPr/>
        <p:txBody>
          <a:bodyPr/>
          <a:lstStyle>
            <a:extLst/>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extLst/>
          </a:lstStyle>
          <a:p>
            <a:fld id="{1D715250-561D-4F53-832E-A20DA87BACF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A5FB69-8396-4FAD-B316-FA11C6FB0379}" type="datetime1">
              <a:rPr lang="en-US" smtClean="0"/>
              <a:t>02-Feb-20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21056153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A9E958C-5506-4A4F-A39F-4506687A1734}" type="datetime1">
              <a:rPr lang="en-US" smtClean="0"/>
              <a:t>02-Feb-20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D715250-561D-4F53-832E-A20DA87BACF3}"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0EC342D-8FA2-4885-B413-D31CF15FB547}" type="datetime1">
              <a:rPr lang="en-US" smtClean="0"/>
              <a:t>02-Feb-20</a:t>
            </a:fld>
            <a:endParaRPr lang="en-US"/>
          </a:p>
        </p:txBody>
      </p:sp>
      <p:sp>
        <p:nvSpPr>
          <p:cNvPr id="5" name="Footer Placeholder 4"/>
          <p:cNvSpPr>
            <a:spLocks noGrp="1"/>
          </p:cNvSpPr>
          <p:nvPr>
            <p:ph type="ftr" sz="quarter" idx="11"/>
          </p:nvPr>
        </p:nvSpPr>
        <p:spPr/>
        <p:txBody>
          <a:bodyPr/>
          <a:lstStyle>
            <a:extLst/>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extLst/>
          </a:lstStyle>
          <a:p>
            <a:fld id="{1D715250-561D-4F53-832E-A20DA87BACF3}"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60C8AB3-A630-44A8-95B7-49FCF9D511E2}" type="datetime1">
              <a:rPr lang="en-US" smtClean="0"/>
              <a:t>02-Feb-20</a:t>
            </a:fld>
            <a:endParaRPr lang="en-US"/>
          </a:p>
        </p:txBody>
      </p:sp>
      <p:sp>
        <p:nvSpPr>
          <p:cNvPr id="5" name="Footer Placeholder 4"/>
          <p:cNvSpPr>
            <a:spLocks noGrp="1"/>
          </p:cNvSpPr>
          <p:nvPr>
            <p:ph type="ftr" sz="quarter" idx="11"/>
          </p:nvPr>
        </p:nvSpPr>
        <p:spPr/>
        <p:txBody>
          <a:bodyPr/>
          <a:lstStyle>
            <a:extLst/>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extLst/>
          </a:lstStyle>
          <a:p>
            <a:fld id="{1D715250-561D-4F53-832E-A20DA87BACF3}"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6FB7816-5210-4EA7-8994-122717D6FFAB}" type="datetime1">
              <a:rPr lang="en-US" smtClean="0"/>
              <a:t>02-Feb-20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9A5FB69-8396-4FAD-B316-FA11C6FB0379}" type="datetime1">
              <a:rPr lang="en-US" smtClean="0"/>
              <a:t>02-Feb-20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FD1985A8-0D8C-4122-B4FB-57B31FCADE7D}" type="datetime1">
              <a:rPr lang="en-US" smtClean="0"/>
              <a:t>02-Feb-20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B8EC3C6-954B-45E4-8C77-379341615CC6}" type="datetime1">
              <a:rPr lang="en-US" smtClean="0"/>
              <a:t>02-Feb-20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ACF8AB0-A725-46E3-ADAD-BC6C2D7E1897}" type="datetime1">
              <a:rPr lang="en-US" smtClean="0"/>
              <a:t>02-Feb-20</a:t>
            </a:fld>
            <a:endParaRPr lang="en-US"/>
          </a:p>
        </p:txBody>
      </p:sp>
      <p:sp>
        <p:nvSpPr>
          <p:cNvPr id="8" name="Footer Placeholder 7"/>
          <p:cNvSpPr>
            <a:spLocks noGrp="1"/>
          </p:cNvSpPr>
          <p:nvPr>
            <p:ph type="ftr" sz="quarter" idx="11"/>
          </p:nvPr>
        </p:nvSpPr>
        <p:spPr/>
        <p:txBody>
          <a:bodyPr/>
          <a:lstStyle/>
          <a:p>
            <a:r>
              <a:rPr lang="en-US" smtClean="0"/>
              <a:t>TREM CHURCH GROWTH2020: THE PORTRAIT OF A PERSON INFLUENCE</a:t>
            </a:r>
            <a:endParaRPr lang="en-US"/>
          </a:p>
        </p:txBody>
      </p:sp>
      <p:sp>
        <p:nvSpPr>
          <p:cNvPr id="9" name="Slide Number Placeholder 8"/>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1B1C83-2AF4-4E0B-999F-531AE272B5FC}" type="datetime1">
              <a:rPr lang="en-US" smtClean="0"/>
              <a:t>02-Feb-20</a:t>
            </a:fld>
            <a:endParaRPr lang="en-US"/>
          </a:p>
        </p:txBody>
      </p:sp>
      <p:sp>
        <p:nvSpPr>
          <p:cNvPr id="4" name="Footer Placeholder 3"/>
          <p:cNvSpPr>
            <a:spLocks noGrp="1"/>
          </p:cNvSpPr>
          <p:nvPr>
            <p:ph type="ftr" sz="quarter" idx="11"/>
          </p:nvPr>
        </p:nvSpPr>
        <p:spPr/>
        <p:txBody>
          <a:bodyPr/>
          <a:lstStyle/>
          <a:p>
            <a:r>
              <a:rPr lang="en-US" smtClean="0"/>
              <a:t>TREM CHURCH GROWTH2020: THE PORTRAIT OF A PERSON INFLUENCE</a:t>
            </a:r>
            <a:endParaRPr lang="en-US"/>
          </a:p>
        </p:txBody>
      </p:sp>
      <p:sp>
        <p:nvSpPr>
          <p:cNvPr id="5" name="Slide Number Placeholder 4"/>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D6B244-D622-4BA1-B183-0272E09572E1}" type="datetime1">
              <a:rPr lang="en-US" smtClean="0"/>
              <a:t>02-Feb-20</a:t>
            </a:fld>
            <a:endParaRPr lang="en-US"/>
          </a:p>
        </p:txBody>
      </p:sp>
      <p:sp>
        <p:nvSpPr>
          <p:cNvPr id="3" name="Footer Placeholder 2"/>
          <p:cNvSpPr>
            <a:spLocks noGrp="1"/>
          </p:cNvSpPr>
          <p:nvPr>
            <p:ph type="ftr" sz="quarter" idx="11"/>
          </p:nvPr>
        </p:nvSpPr>
        <p:spPr/>
        <p:txBody>
          <a:bodyPr/>
          <a:lstStyle/>
          <a:p>
            <a:r>
              <a:rPr lang="en-US" smtClean="0"/>
              <a:t>TREM CHURCH GROWTH2020: THE PORTRAIT OF A PERSON INFLUENCE</a:t>
            </a:r>
            <a:endParaRPr lang="en-US"/>
          </a:p>
        </p:txBody>
      </p:sp>
      <p:sp>
        <p:nvSpPr>
          <p:cNvPr id="4" name="Slide Number Placeholder 3"/>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1985A8-0D8C-4122-B4FB-57B31FCADE7D}" type="datetime1">
              <a:rPr lang="en-US" smtClean="0"/>
              <a:t>02-Feb-20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7672601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C66017ED-4FC7-4DDA-8889-59543BD8D64A}" type="datetime1">
              <a:rPr lang="en-US" smtClean="0"/>
              <a:t>02-Feb-20</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1D715250-561D-4F53-832E-A20DA87BACF3}" type="slidenum">
              <a:rPr lang="en-US" smtClean="0"/>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9E958C-5506-4A4F-A39F-4506687A1734}" type="datetime1">
              <a:rPr lang="en-US" smtClean="0"/>
              <a:t>02-Feb-20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EC342D-8FA2-4885-B413-D31CF15FB547}" type="datetime1">
              <a:rPr lang="en-US" smtClean="0"/>
              <a:t>02-Feb-20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0C8AB3-A630-44A8-95B7-49FCF9D511E2}" type="datetime1">
              <a:rPr lang="en-US" smtClean="0"/>
              <a:t>02-Feb-20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8EC3C6-954B-45E4-8C77-379341615CC6}" type="datetime1">
              <a:rPr lang="en-US" smtClean="0"/>
              <a:t>02-Feb-20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3940155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CF8AB0-A725-46E3-ADAD-BC6C2D7E1897}" type="datetime1">
              <a:rPr lang="en-US" smtClean="0"/>
              <a:t>02-Feb-20</a:t>
            </a:fld>
            <a:endParaRPr lang="en-US"/>
          </a:p>
        </p:txBody>
      </p:sp>
      <p:sp>
        <p:nvSpPr>
          <p:cNvPr id="8" name="Footer Placeholder 7"/>
          <p:cNvSpPr>
            <a:spLocks noGrp="1"/>
          </p:cNvSpPr>
          <p:nvPr>
            <p:ph type="ftr" sz="quarter" idx="11"/>
          </p:nvPr>
        </p:nvSpPr>
        <p:spPr/>
        <p:txBody>
          <a:bodyPr/>
          <a:lstStyle/>
          <a:p>
            <a:r>
              <a:rPr lang="en-US" smtClean="0"/>
              <a:t>TREM CHURCH GROWTH2020: THE PORTRAIT OF A PERSON INFLUENCE</a:t>
            </a:r>
            <a:endParaRPr lang="en-US"/>
          </a:p>
        </p:txBody>
      </p:sp>
      <p:sp>
        <p:nvSpPr>
          <p:cNvPr id="9" name="Slide Number Placeholder 8"/>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1052929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1B1C83-2AF4-4E0B-999F-531AE272B5FC}" type="datetime1">
              <a:rPr lang="en-US" smtClean="0"/>
              <a:t>02-Feb-20</a:t>
            </a:fld>
            <a:endParaRPr lang="en-US"/>
          </a:p>
        </p:txBody>
      </p:sp>
      <p:sp>
        <p:nvSpPr>
          <p:cNvPr id="4" name="Footer Placeholder 3"/>
          <p:cNvSpPr>
            <a:spLocks noGrp="1"/>
          </p:cNvSpPr>
          <p:nvPr>
            <p:ph type="ftr" sz="quarter" idx="11"/>
          </p:nvPr>
        </p:nvSpPr>
        <p:spPr/>
        <p:txBody>
          <a:bodyPr/>
          <a:lstStyle/>
          <a:p>
            <a:r>
              <a:rPr lang="en-US" smtClean="0"/>
              <a:t>TREM CHURCH GROWTH2020: THE PORTRAIT OF A PERSON INFLUENCE</a:t>
            </a:r>
            <a:endParaRPr lang="en-US"/>
          </a:p>
        </p:txBody>
      </p:sp>
      <p:sp>
        <p:nvSpPr>
          <p:cNvPr id="5" name="Slide Number Placeholder 4"/>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2834140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D6B244-D622-4BA1-B183-0272E09572E1}" type="datetime1">
              <a:rPr lang="en-US" smtClean="0"/>
              <a:t>02-Feb-20</a:t>
            </a:fld>
            <a:endParaRPr lang="en-US"/>
          </a:p>
        </p:txBody>
      </p:sp>
      <p:sp>
        <p:nvSpPr>
          <p:cNvPr id="3" name="Footer Placeholder 2"/>
          <p:cNvSpPr>
            <a:spLocks noGrp="1"/>
          </p:cNvSpPr>
          <p:nvPr>
            <p:ph type="ftr" sz="quarter" idx="11"/>
          </p:nvPr>
        </p:nvSpPr>
        <p:spPr/>
        <p:txBody>
          <a:bodyPr/>
          <a:lstStyle/>
          <a:p>
            <a:r>
              <a:rPr lang="en-US" smtClean="0"/>
              <a:t>TREM CHURCH GROWTH2020: THE PORTRAIT OF A PERSON INFLUENCE</a:t>
            </a:r>
            <a:endParaRPr lang="en-US"/>
          </a:p>
        </p:txBody>
      </p:sp>
      <p:sp>
        <p:nvSpPr>
          <p:cNvPr id="4" name="Slide Number Placeholder 3"/>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3328454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6017ED-4FC7-4DDA-8889-59543BD8D64A}" type="datetime1">
              <a:rPr lang="en-US" smtClean="0"/>
              <a:t>02-Feb-20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3765041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9E958C-5506-4A4F-A39F-4506687A1734}" type="datetime1">
              <a:rPr lang="en-US" smtClean="0"/>
              <a:t>02-Feb-20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469460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3BA561-46E3-4847-A67B-4937483DAAA0}" type="datetime1">
              <a:rPr lang="en-US" smtClean="0"/>
              <a:t>02-Feb-20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TREM CHURCH GROWTH2020: THE PORTRAIT OF A PERSON INFLUENCE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715250-561D-4F53-832E-A20DA87BACF3}" type="slidenum">
              <a:rPr lang="en-US" smtClean="0"/>
              <a:t>‹#›</a:t>
            </a:fld>
            <a:endParaRPr lang="en-US"/>
          </a:p>
        </p:txBody>
      </p:sp>
    </p:spTree>
    <p:extLst>
      <p:ext uri="{BB962C8B-B14F-4D97-AF65-F5344CB8AC3E}">
        <p14:creationId xmlns:p14="http://schemas.microsoft.com/office/powerpoint/2010/main" val="2386642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A3BA561-46E3-4847-A67B-4937483DAAA0}" type="datetime1">
              <a:rPr lang="en-US" smtClean="0"/>
              <a:t>02-Feb-20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US" smtClean="0"/>
              <a:t>TREM CHURCH GROWTH2020: THE PORTRAIT OF A PERSON INFLUENCE</a:t>
            </a: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D715250-561D-4F53-832E-A20DA87BACF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2A3BA561-46E3-4847-A67B-4937483DAAA0}" type="datetime1">
              <a:rPr lang="en-US" smtClean="0"/>
              <a:t>02-Feb-20</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r>
              <a:rPr lang="en-US" smtClean="0"/>
              <a:t>TREM CHURCH GROWTH2020: THE PORTRAIT OF A PERSON INFLUENCE</a:t>
            </a:r>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1D715250-561D-4F53-832E-A20DA87BACF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1297" y="990600"/>
            <a:ext cx="7391400" cy="631825"/>
          </a:xfrm>
        </p:spPr>
        <p:txBody>
          <a:bodyPr>
            <a:noAutofit/>
          </a:bodyPr>
          <a:lstStyle/>
          <a:p>
            <a:pPr algn="ctr"/>
            <a:r>
              <a:rPr lang="en-US" sz="3600" dirty="0" smtClean="0">
                <a:solidFill>
                  <a:srgbClr val="FF0000"/>
                </a:solidFill>
                <a:latin typeface="Arial Black" pitchFamily="34" charset="0"/>
              </a:rPr>
              <a:t>TREM LEADERSHIP MONTH</a:t>
            </a:r>
            <a:endParaRPr lang="en-US" sz="3600" dirty="0">
              <a:solidFill>
                <a:srgbClr val="FF0000"/>
              </a:solidFill>
              <a:latin typeface="Arial Black" pitchFamily="34" charset="0"/>
            </a:endParaRPr>
          </a:p>
        </p:txBody>
      </p:sp>
      <p:sp>
        <p:nvSpPr>
          <p:cNvPr id="6" name="Footer Placeholder 3"/>
          <p:cNvSpPr>
            <a:spLocks noGrp="1"/>
          </p:cNvSpPr>
          <p:nvPr>
            <p:ph type="ftr" sz="quarter" idx="11"/>
          </p:nvPr>
        </p:nvSpPr>
        <p:spPr>
          <a:xfrm>
            <a:off x="0" y="6492875"/>
            <a:ext cx="8839200" cy="365125"/>
          </a:xfrm>
        </p:spPr>
        <p:txBody>
          <a:bodyPr/>
          <a:lstStyle/>
          <a:p>
            <a:r>
              <a:rPr lang="en-US" sz="1600" dirty="0" smtClean="0">
                <a:solidFill>
                  <a:srgbClr val="FF0000"/>
                </a:solidFill>
                <a:latin typeface="Bauhaus 93" pitchFamily="82" charset="0"/>
              </a:rPr>
              <a:t>TREM CHURCH GROWTH 2020: </a:t>
            </a:r>
            <a:r>
              <a:rPr lang="en-US" sz="1600" i="1" dirty="0" smtClean="0">
                <a:solidFill>
                  <a:srgbClr val="FF0000"/>
                </a:solidFill>
                <a:latin typeface="Algerian" pitchFamily="82" charset="0"/>
              </a:rPr>
              <a:t>THE PORTRAIT OF A PERSON INFLUENCE: </a:t>
            </a:r>
            <a:r>
              <a:rPr lang="en-US" sz="1600" dirty="0" smtClean="0">
                <a:solidFill>
                  <a:srgbClr val="FF0000"/>
                </a:solidFill>
                <a:latin typeface="Arial Black" pitchFamily="34" charset="0"/>
              </a:rPr>
              <a:t>INTERGRITY</a:t>
            </a:r>
            <a:endParaRPr lang="en-US" sz="1600" dirty="0">
              <a:solidFill>
                <a:srgbClr val="FF0000"/>
              </a:solidFill>
              <a:latin typeface="Arial Black" pitchFamily="34" charset="0"/>
            </a:endParaRPr>
          </a:p>
        </p:txBody>
      </p:sp>
      <p:sp>
        <p:nvSpPr>
          <p:cNvPr id="7" name="Title 1"/>
          <p:cNvSpPr txBox="1">
            <a:spLocks/>
          </p:cNvSpPr>
          <p:nvPr/>
        </p:nvSpPr>
        <p:spPr>
          <a:xfrm>
            <a:off x="914400" y="2590800"/>
            <a:ext cx="74676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80000"/>
              </a:lnSpc>
            </a:pPr>
            <a:r>
              <a:rPr lang="en-US" sz="5400" b="1" dirty="0" smtClean="0">
                <a:latin typeface="Algerian" pitchFamily="82" charset="0"/>
              </a:rPr>
              <a:t>THE PORTRAIT OF A PERSON INFLUENCE</a:t>
            </a:r>
          </a:p>
        </p:txBody>
      </p:sp>
    </p:spTree>
    <p:extLst>
      <p:ext uri="{BB962C8B-B14F-4D97-AF65-F5344CB8AC3E}">
        <p14:creationId xmlns:p14="http://schemas.microsoft.com/office/powerpoint/2010/main" val="1861797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1143000"/>
          </a:xfrm>
        </p:spPr>
        <p:txBody>
          <a:bodyPr>
            <a:noAutofit/>
          </a:bodyPr>
          <a:lstStyle/>
          <a:p>
            <a:pPr>
              <a:lnSpc>
                <a:spcPct val="80000"/>
              </a:lnSpc>
            </a:pPr>
            <a:r>
              <a:rPr lang="en-US" sz="3400" b="1" dirty="0" smtClean="0">
                <a:latin typeface="Arial Black" pitchFamily="34" charset="0"/>
              </a:rPr>
              <a:t>1.	A PERSON OF INFLUENCE HAS INTEGRITY WITH PEOPLE</a:t>
            </a:r>
            <a:endParaRPr lang="en-US" sz="3400" dirty="0">
              <a:latin typeface="Arial Black" pitchFamily="34" charset="0"/>
            </a:endParaRPr>
          </a:p>
        </p:txBody>
      </p:sp>
      <p:sp>
        <p:nvSpPr>
          <p:cNvPr id="3" name="Content Placeholder 2"/>
          <p:cNvSpPr>
            <a:spLocks noGrp="1"/>
          </p:cNvSpPr>
          <p:nvPr>
            <p:ph idx="1"/>
          </p:nvPr>
        </p:nvSpPr>
        <p:spPr>
          <a:xfrm>
            <a:off x="304800" y="1143000"/>
            <a:ext cx="8534400" cy="5410200"/>
          </a:xfrm>
        </p:spPr>
        <p:txBody>
          <a:bodyPr>
            <a:noAutofit/>
          </a:bodyPr>
          <a:lstStyle/>
          <a:p>
            <a:pPr lvl="0" algn="just">
              <a:lnSpc>
                <a:spcPct val="80000"/>
              </a:lnSpc>
              <a:spcBef>
                <a:spcPts val="600"/>
              </a:spcBef>
              <a:spcAft>
                <a:spcPts val="600"/>
              </a:spcAft>
            </a:pPr>
            <a:r>
              <a:rPr lang="en-US" sz="2200" b="1" i="1" dirty="0" smtClean="0">
                <a:latin typeface="Arial Rounded MT Bold" pitchFamily="34" charset="0"/>
              </a:rPr>
              <a:t>STORY ON INTEGRITY</a:t>
            </a:r>
            <a:r>
              <a:rPr lang="en-US" sz="2200" i="1" dirty="0" smtClean="0">
                <a:latin typeface="Arial Rounded MT Bold" pitchFamily="34" charset="0"/>
              </a:rPr>
              <a:t>: </a:t>
            </a:r>
          </a:p>
          <a:p>
            <a:pPr lvl="0" algn="just">
              <a:lnSpc>
                <a:spcPct val="80000"/>
              </a:lnSpc>
              <a:spcBef>
                <a:spcPts val="600"/>
              </a:spcBef>
              <a:spcAft>
                <a:spcPts val="600"/>
              </a:spcAft>
            </a:pPr>
            <a:r>
              <a:rPr lang="en-US" sz="2200" i="1" dirty="0" smtClean="0">
                <a:latin typeface="Arial Rounded MT Bold" pitchFamily="34" charset="0"/>
              </a:rPr>
              <a:t>An </a:t>
            </a:r>
            <a:r>
              <a:rPr lang="en-US" sz="2200" i="1" dirty="0">
                <a:latin typeface="Arial Rounded MT Bold" pitchFamily="34" charset="0"/>
              </a:rPr>
              <a:t>ageing emperor in the East decided on a novel way to choose his successor. He called the city's youths to his palace. Handing out some special seeds, he told them, "Go and plant these seeds. In a year's time, I will judge your plants and choose the new emperor</a:t>
            </a:r>
            <a:r>
              <a:rPr lang="en-US" sz="2200" i="1" dirty="0" smtClean="0">
                <a:latin typeface="Arial Rounded MT Bold" pitchFamily="34" charset="0"/>
              </a:rPr>
              <a:t>.“</a:t>
            </a:r>
          </a:p>
          <a:p>
            <a:pPr lvl="0" algn="just">
              <a:lnSpc>
                <a:spcPct val="80000"/>
              </a:lnSpc>
              <a:spcBef>
                <a:spcPts val="600"/>
              </a:spcBef>
              <a:spcAft>
                <a:spcPts val="600"/>
              </a:spcAft>
            </a:pPr>
            <a:r>
              <a:rPr lang="en-US" sz="2200" i="1" dirty="0" smtClean="0">
                <a:latin typeface="Arial Rounded MT Bold" pitchFamily="34" charset="0"/>
              </a:rPr>
              <a:t>One </a:t>
            </a:r>
            <a:r>
              <a:rPr lang="en-US" sz="2200" i="1" dirty="0">
                <a:latin typeface="Arial Rounded MT Bold" pitchFamily="34" charset="0"/>
              </a:rPr>
              <a:t>boy named Ling took his pot home and planted the seed. Every day he watered it but nothing grew. Even though his friends at school were talking about their growing plants, Ling only had an empty pot. </a:t>
            </a:r>
            <a:endParaRPr lang="en-US" sz="2200" i="1" dirty="0" smtClean="0">
              <a:latin typeface="Arial Rounded MT Bold" pitchFamily="34" charset="0"/>
            </a:endParaRPr>
          </a:p>
          <a:p>
            <a:pPr lvl="0" algn="just">
              <a:lnSpc>
                <a:spcPct val="80000"/>
              </a:lnSpc>
              <a:spcBef>
                <a:spcPts val="600"/>
              </a:spcBef>
              <a:spcAft>
                <a:spcPts val="600"/>
              </a:spcAft>
            </a:pPr>
            <a:r>
              <a:rPr lang="en-US" sz="2200" i="1" dirty="0" smtClean="0">
                <a:latin typeface="Arial Rounded MT Bold" pitchFamily="34" charset="0"/>
              </a:rPr>
              <a:t>When </a:t>
            </a:r>
            <a:r>
              <a:rPr lang="en-US" sz="2200" i="1" dirty="0">
                <a:latin typeface="Arial Rounded MT Bold" pitchFamily="34" charset="0"/>
              </a:rPr>
              <a:t>the day came to return to the palace, Ling went with a frightened heart. The emperor appeared. All the other youths had magniﬁcent plants. When the emperor saw Ling's plant, he summoned him to the front and announced to the crowd, "Behold your new emperor! He has courage and integrity for all the seeds I gave you were boiled and useless. He was the only one not to cheat. He will be a wise ruler over you all."</a:t>
            </a:r>
          </a:p>
        </p:txBody>
      </p:sp>
      <p:cxnSp>
        <p:nvCxnSpPr>
          <p:cNvPr id="6" name="Straight Connector 5"/>
          <p:cNvCxnSpPr/>
          <p:nvPr/>
        </p:nvCxnSpPr>
        <p:spPr>
          <a:xfrm>
            <a:off x="381000" y="6553200"/>
            <a:ext cx="8686800" cy="0"/>
          </a:xfrm>
          <a:prstGeom prst="line">
            <a:avLst/>
          </a:prstGeom>
          <a:ln w="31750" cmpd="thinThick"/>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228600" y="6492875"/>
            <a:ext cx="8839200" cy="365125"/>
          </a:xfrm>
        </p:spPr>
        <p:txBody>
          <a:bodyPr/>
          <a:lstStyle/>
          <a:p>
            <a:r>
              <a:rPr lang="en-US" sz="1600" dirty="0" smtClean="0">
                <a:solidFill>
                  <a:srgbClr val="FF0000"/>
                </a:solidFill>
                <a:latin typeface="Bauhaus 93" pitchFamily="82" charset="0"/>
              </a:rPr>
              <a:t>TREM CHURCH GROWTH 2020: </a:t>
            </a:r>
            <a:r>
              <a:rPr lang="en-US" sz="1600" i="1" dirty="0" smtClean="0">
                <a:solidFill>
                  <a:srgbClr val="FF0000"/>
                </a:solidFill>
                <a:latin typeface="Algerian" pitchFamily="82" charset="0"/>
              </a:rPr>
              <a:t>THE PORTRAIT OF A PERSON INFLUENCE: </a:t>
            </a:r>
            <a:r>
              <a:rPr lang="en-US" sz="1600" dirty="0" smtClean="0">
                <a:solidFill>
                  <a:srgbClr val="FF0000"/>
                </a:solidFill>
                <a:latin typeface="Arial Black" pitchFamily="34" charset="0"/>
              </a:rPr>
              <a:t>INTERGRITY</a:t>
            </a:r>
            <a:endParaRPr lang="en-US" sz="1600" dirty="0">
              <a:solidFill>
                <a:srgbClr val="FF0000"/>
              </a:solidFill>
              <a:latin typeface="Arial Black" pitchFamily="34" charset="0"/>
            </a:endParaRPr>
          </a:p>
        </p:txBody>
      </p:sp>
    </p:spTree>
    <p:extLst>
      <p:ext uri="{BB962C8B-B14F-4D97-AF65-F5344CB8AC3E}">
        <p14:creationId xmlns:p14="http://schemas.microsoft.com/office/powerpoint/2010/main" val="1846301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1143000"/>
          </a:xfrm>
        </p:spPr>
        <p:txBody>
          <a:bodyPr>
            <a:noAutofit/>
          </a:bodyPr>
          <a:lstStyle/>
          <a:p>
            <a:pPr>
              <a:lnSpc>
                <a:spcPct val="80000"/>
              </a:lnSpc>
            </a:pPr>
            <a:r>
              <a:rPr lang="en-US" sz="3400" b="1" dirty="0" smtClean="0">
                <a:latin typeface="Arial Black" pitchFamily="34" charset="0"/>
              </a:rPr>
              <a:t>A PERSON OF INFLUENCE HAS INTEGRITY WITH PEOPLE</a:t>
            </a:r>
            <a:endParaRPr lang="en-US" sz="3400" dirty="0">
              <a:latin typeface="Arial Black" pitchFamily="34" charset="0"/>
            </a:endParaRPr>
          </a:p>
        </p:txBody>
      </p:sp>
      <p:sp>
        <p:nvSpPr>
          <p:cNvPr id="3" name="Content Placeholder 2"/>
          <p:cNvSpPr>
            <a:spLocks noGrp="1"/>
          </p:cNvSpPr>
          <p:nvPr>
            <p:ph idx="1"/>
          </p:nvPr>
        </p:nvSpPr>
        <p:spPr>
          <a:xfrm>
            <a:off x="304800" y="1524000"/>
            <a:ext cx="8534400" cy="5029200"/>
          </a:xfrm>
        </p:spPr>
        <p:txBody>
          <a:bodyPr>
            <a:noAutofit/>
          </a:bodyPr>
          <a:lstStyle/>
          <a:p>
            <a:pPr lvl="0" algn="just">
              <a:lnSpc>
                <a:spcPct val="80000"/>
              </a:lnSpc>
              <a:spcBef>
                <a:spcPts val="600"/>
              </a:spcBef>
              <a:spcAft>
                <a:spcPts val="600"/>
              </a:spcAft>
            </a:pPr>
            <a:r>
              <a:rPr lang="en-US" sz="4800" dirty="0">
                <a:latin typeface="Arial Rounded MT Bold" pitchFamily="34" charset="0"/>
              </a:rPr>
              <a:t>Integrity: </a:t>
            </a:r>
            <a:endParaRPr lang="en-US" sz="4800" dirty="0" smtClean="0">
              <a:latin typeface="Arial Rounded MT Bold" pitchFamily="34" charset="0"/>
            </a:endParaRPr>
          </a:p>
          <a:p>
            <a:pPr marL="914400" lvl="2" indent="-463550" algn="just">
              <a:lnSpc>
                <a:spcPct val="80000"/>
              </a:lnSpc>
              <a:spcBef>
                <a:spcPts val="600"/>
              </a:spcBef>
              <a:spcAft>
                <a:spcPts val="600"/>
              </a:spcAft>
            </a:pPr>
            <a:r>
              <a:rPr lang="en-US" sz="3600" dirty="0" smtClean="0">
                <a:latin typeface="Arial Rounded MT Bold" pitchFamily="34" charset="0"/>
              </a:rPr>
              <a:t>Adherence </a:t>
            </a:r>
            <a:r>
              <a:rPr lang="en-US" sz="3600" dirty="0">
                <a:latin typeface="Arial Rounded MT Bold" pitchFamily="34" charset="0"/>
              </a:rPr>
              <a:t>to moral and ethical principles of right &amp; wrong </a:t>
            </a:r>
            <a:r>
              <a:rPr lang="en-US" sz="3600" dirty="0" smtClean="0">
                <a:latin typeface="Arial Rounded MT Bold" pitchFamily="34" charset="0"/>
              </a:rPr>
              <a:t>behavior.</a:t>
            </a:r>
          </a:p>
        </p:txBody>
      </p:sp>
      <p:cxnSp>
        <p:nvCxnSpPr>
          <p:cNvPr id="6" name="Straight Connector 5"/>
          <p:cNvCxnSpPr/>
          <p:nvPr/>
        </p:nvCxnSpPr>
        <p:spPr>
          <a:xfrm>
            <a:off x="381000" y="6553200"/>
            <a:ext cx="8686800" cy="0"/>
          </a:xfrm>
          <a:prstGeom prst="line">
            <a:avLst/>
          </a:prstGeom>
          <a:ln w="31750" cmpd="thinThick"/>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228600" y="6492875"/>
            <a:ext cx="8839200" cy="365125"/>
          </a:xfrm>
        </p:spPr>
        <p:txBody>
          <a:bodyPr/>
          <a:lstStyle/>
          <a:p>
            <a:r>
              <a:rPr lang="en-US" sz="1600" dirty="0" smtClean="0">
                <a:solidFill>
                  <a:srgbClr val="FF0000"/>
                </a:solidFill>
                <a:latin typeface="Bauhaus 93" pitchFamily="82" charset="0"/>
              </a:rPr>
              <a:t>TREM CHURCH GROWTH 2020: </a:t>
            </a:r>
            <a:r>
              <a:rPr lang="en-US" sz="1600" i="1" dirty="0" smtClean="0">
                <a:solidFill>
                  <a:srgbClr val="FF0000"/>
                </a:solidFill>
                <a:latin typeface="Algerian" pitchFamily="82" charset="0"/>
              </a:rPr>
              <a:t>THE PORTRAIT OF A PERSON INFLUENCE: </a:t>
            </a:r>
            <a:r>
              <a:rPr lang="en-US" sz="1600" dirty="0" smtClean="0">
                <a:solidFill>
                  <a:srgbClr val="FF0000"/>
                </a:solidFill>
                <a:latin typeface="Arial Black" pitchFamily="34" charset="0"/>
              </a:rPr>
              <a:t>INTERGRITY</a:t>
            </a:r>
            <a:endParaRPr lang="en-US" sz="1600" dirty="0">
              <a:solidFill>
                <a:srgbClr val="FF0000"/>
              </a:solidFill>
              <a:latin typeface="Arial Black" pitchFamily="34" charset="0"/>
            </a:endParaRPr>
          </a:p>
        </p:txBody>
      </p:sp>
    </p:spTree>
    <p:extLst>
      <p:ext uri="{BB962C8B-B14F-4D97-AF65-F5344CB8AC3E}">
        <p14:creationId xmlns:p14="http://schemas.microsoft.com/office/powerpoint/2010/main" val="38761388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1143000"/>
          </a:xfrm>
        </p:spPr>
        <p:txBody>
          <a:bodyPr>
            <a:noAutofit/>
          </a:bodyPr>
          <a:lstStyle/>
          <a:p>
            <a:pPr>
              <a:lnSpc>
                <a:spcPct val="80000"/>
              </a:lnSpc>
            </a:pPr>
            <a:r>
              <a:rPr lang="en-US" sz="3400" b="1" dirty="0" smtClean="0">
                <a:latin typeface="Arial Black" pitchFamily="34" charset="0"/>
              </a:rPr>
              <a:t>A PERSON OF INFLUENCE HAS INTEGRITY WITH PEOPLE</a:t>
            </a:r>
            <a:endParaRPr lang="en-US" sz="3400" dirty="0">
              <a:latin typeface="Arial Black" pitchFamily="34" charset="0"/>
            </a:endParaRPr>
          </a:p>
        </p:txBody>
      </p:sp>
      <p:sp>
        <p:nvSpPr>
          <p:cNvPr id="3" name="Content Placeholder 2"/>
          <p:cNvSpPr>
            <a:spLocks noGrp="1"/>
          </p:cNvSpPr>
          <p:nvPr>
            <p:ph idx="1"/>
          </p:nvPr>
        </p:nvSpPr>
        <p:spPr>
          <a:xfrm>
            <a:off x="304800" y="1219200"/>
            <a:ext cx="8534400" cy="5334000"/>
          </a:xfrm>
        </p:spPr>
        <p:txBody>
          <a:bodyPr>
            <a:noAutofit/>
          </a:bodyPr>
          <a:lstStyle/>
          <a:p>
            <a:pPr marL="461963" lvl="2" indent="-461963" algn="just">
              <a:lnSpc>
                <a:spcPct val="80000"/>
              </a:lnSpc>
              <a:spcBef>
                <a:spcPts val="600"/>
              </a:spcBef>
              <a:spcAft>
                <a:spcPts val="600"/>
              </a:spcAft>
            </a:pPr>
            <a:r>
              <a:rPr lang="en-US" sz="3200" dirty="0">
                <a:latin typeface="Arial Rounded MT Bold" pitchFamily="34" charset="0"/>
              </a:rPr>
              <a:t>Samuel was a man of integrity: </a:t>
            </a:r>
            <a:endParaRPr lang="en-US" sz="3200" dirty="0" smtClean="0">
              <a:latin typeface="Arial Rounded MT Bold" pitchFamily="34" charset="0"/>
            </a:endParaRPr>
          </a:p>
          <a:p>
            <a:pPr marL="461963" lvl="2" indent="-461963" algn="just">
              <a:lnSpc>
                <a:spcPct val="80000"/>
              </a:lnSpc>
              <a:spcBef>
                <a:spcPts val="600"/>
              </a:spcBef>
              <a:spcAft>
                <a:spcPts val="600"/>
              </a:spcAft>
            </a:pPr>
            <a:r>
              <a:rPr lang="en-US" sz="3200" dirty="0" smtClean="0">
                <a:solidFill>
                  <a:srgbClr val="FF0000"/>
                </a:solidFill>
                <a:latin typeface="Arial Rounded MT Bold" pitchFamily="34" charset="0"/>
              </a:rPr>
              <a:t>1 </a:t>
            </a:r>
            <a:r>
              <a:rPr lang="en-US" sz="3200" dirty="0">
                <a:solidFill>
                  <a:srgbClr val="FF0000"/>
                </a:solidFill>
                <a:latin typeface="Arial Rounded MT Bold" pitchFamily="34" charset="0"/>
              </a:rPr>
              <a:t>Sam 12:3-4 </a:t>
            </a:r>
            <a:endParaRPr lang="en-US" sz="3200" dirty="0" smtClean="0">
              <a:solidFill>
                <a:srgbClr val="FF0000"/>
              </a:solidFill>
              <a:latin typeface="Arial Rounded MT Bold" pitchFamily="34" charset="0"/>
            </a:endParaRPr>
          </a:p>
          <a:p>
            <a:pPr marL="919163" lvl="3" indent="-461963" algn="just">
              <a:lnSpc>
                <a:spcPct val="80000"/>
              </a:lnSpc>
              <a:spcBef>
                <a:spcPts val="600"/>
              </a:spcBef>
              <a:spcAft>
                <a:spcPts val="600"/>
              </a:spcAft>
            </a:pPr>
            <a:r>
              <a:rPr lang="en-US" sz="2800" i="1" dirty="0" smtClean="0">
                <a:latin typeface="Arial Rounded MT Bold" pitchFamily="34" charset="0"/>
              </a:rPr>
              <a:t>3 </a:t>
            </a:r>
            <a:r>
              <a:rPr lang="en-US" sz="2800" i="1" dirty="0">
                <a:latin typeface="Arial Rounded MT Bold" pitchFamily="34" charset="0"/>
              </a:rPr>
              <a:t>Behold, here I am: witness against me before the LORD, and before his anointed: whose ox have I taken? or whose ass have I taken? or whom have I defrauded? whom have I oppressed? or of whose hand have I received any bribe to blind mine eyes therewith? and I will restore it you. </a:t>
            </a:r>
            <a:endParaRPr lang="en-US" sz="2800" i="1" dirty="0" smtClean="0">
              <a:latin typeface="Arial Rounded MT Bold" pitchFamily="34" charset="0"/>
            </a:endParaRPr>
          </a:p>
          <a:p>
            <a:pPr marL="919163" lvl="3" indent="-461963" algn="just">
              <a:lnSpc>
                <a:spcPct val="80000"/>
              </a:lnSpc>
              <a:spcBef>
                <a:spcPts val="600"/>
              </a:spcBef>
              <a:spcAft>
                <a:spcPts val="600"/>
              </a:spcAft>
            </a:pPr>
            <a:r>
              <a:rPr lang="en-US" sz="2800" i="1" dirty="0" smtClean="0">
                <a:latin typeface="Arial Rounded MT Bold" pitchFamily="34" charset="0"/>
              </a:rPr>
              <a:t>4 </a:t>
            </a:r>
            <a:r>
              <a:rPr lang="en-US" sz="2800" i="1" dirty="0">
                <a:latin typeface="Arial Rounded MT Bold" pitchFamily="34" charset="0"/>
              </a:rPr>
              <a:t>And they said, Thou hast not defrauded us, nor oppressed us, neither hast thou taken ought of any man's hand.</a:t>
            </a:r>
          </a:p>
        </p:txBody>
      </p:sp>
      <p:cxnSp>
        <p:nvCxnSpPr>
          <p:cNvPr id="6" name="Straight Connector 5"/>
          <p:cNvCxnSpPr/>
          <p:nvPr/>
        </p:nvCxnSpPr>
        <p:spPr>
          <a:xfrm>
            <a:off x="381000" y="6553200"/>
            <a:ext cx="8686800" cy="0"/>
          </a:xfrm>
          <a:prstGeom prst="line">
            <a:avLst/>
          </a:prstGeom>
          <a:ln w="31750" cmpd="thinThick"/>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228600" y="6492875"/>
            <a:ext cx="8839200" cy="365125"/>
          </a:xfrm>
        </p:spPr>
        <p:txBody>
          <a:bodyPr/>
          <a:lstStyle/>
          <a:p>
            <a:r>
              <a:rPr lang="en-US" sz="1600" dirty="0" smtClean="0">
                <a:solidFill>
                  <a:srgbClr val="FF0000"/>
                </a:solidFill>
                <a:latin typeface="Bauhaus 93" pitchFamily="82" charset="0"/>
              </a:rPr>
              <a:t>TREM CHURCH GROWTH 2020: </a:t>
            </a:r>
            <a:r>
              <a:rPr lang="en-US" sz="1600" i="1" dirty="0" smtClean="0">
                <a:solidFill>
                  <a:srgbClr val="FF0000"/>
                </a:solidFill>
                <a:latin typeface="Algerian" pitchFamily="82" charset="0"/>
              </a:rPr>
              <a:t>THE PORTRAIT OF A PERSON INFLUENCE: </a:t>
            </a:r>
            <a:r>
              <a:rPr lang="en-US" sz="1600" dirty="0" smtClean="0">
                <a:solidFill>
                  <a:srgbClr val="FF0000"/>
                </a:solidFill>
                <a:latin typeface="Arial Black" pitchFamily="34" charset="0"/>
              </a:rPr>
              <a:t>INTERGRITY</a:t>
            </a:r>
            <a:endParaRPr lang="en-US" sz="1600" dirty="0">
              <a:solidFill>
                <a:srgbClr val="FF0000"/>
              </a:solidFill>
              <a:latin typeface="Arial Black" pitchFamily="34" charset="0"/>
            </a:endParaRPr>
          </a:p>
        </p:txBody>
      </p:sp>
    </p:spTree>
    <p:extLst>
      <p:ext uri="{BB962C8B-B14F-4D97-AF65-F5344CB8AC3E}">
        <p14:creationId xmlns:p14="http://schemas.microsoft.com/office/powerpoint/2010/main" val="412499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1143000"/>
          </a:xfrm>
        </p:spPr>
        <p:txBody>
          <a:bodyPr>
            <a:noAutofit/>
          </a:bodyPr>
          <a:lstStyle/>
          <a:p>
            <a:pPr>
              <a:lnSpc>
                <a:spcPct val="80000"/>
              </a:lnSpc>
            </a:pPr>
            <a:r>
              <a:rPr lang="en-US" sz="3400" b="1" dirty="0" smtClean="0">
                <a:latin typeface="Arial Black" pitchFamily="34" charset="0"/>
              </a:rPr>
              <a:t>A PERSON OF INFLUENCE HAS INTEGRITY WITH PEOPLE</a:t>
            </a:r>
            <a:endParaRPr lang="en-US" sz="3400" dirty="0">
              <a:latin typeface="Arial Black" pitchFamily="34" charset="0"/>
            </a:endParaRPr>
          </a:p>
        </p:txBody>
      </p:sp>
      <p:sp>
        <p:nvSpPr>
          <p:cNvPr id="3" name="Content Placeholder 2"/>
          <p:cNvSpPr>
            <a:spLocks noGrp="1"/>
          </p:cNvSpPr>
          <p:nvPr>
            <p:ph idx="1"/>
          </p:nvPr>
        </p:nvSpPr>
        <p:spPr>
          <a:xfrm>
            <a:off x="304800" y="1219200"/>
            <a:ext cx="8534400" cy="5334000"/>
          </a:xfrm>
        </p:spPr>
        <p:txBody>
          <a:bodyPr>
            <a:noAutofit/>
          </a:bodyPr>
          <a:lstStyle/>
          <a:p>
            <a:pPr marL="461963" lvl="2" indent="-461963" algn="just">
              <a:lnSpc>
                <a:spcPct val="80000"/>
              </a:lnSpc>
              <a:spcBef>
                <a:spcPts val="600"/>
              </a:spcBef>
              <a:spcAft>
                <a:spcPts val="600"/>
              </a:spcAft>
            </a:pPr>
            <a:r>
              <a:rPr lang="en-US" sz="3600" dirty="0">
                <a:latin typeface="Arial Rounded MT Bold" pitchFamily="34" charset="0"/>
              </a:rPr>
              <a:t>Honesty: </a:t>
            </a:r>
            <a:endParaRPr lang="en-US" sz="3600" dirty="0" smtClean="0">
              <a:latin typeface="Arial Rounded MT Bold" pitchFamily="34" charset="0"/>
            </a:endParaRPr>
          </a:p>
          <a:p>
            <a:pPr marL="919163" lvl="3" indent="-461963" algn="just">
              <a:lnSpc>
                <a:spcPct val="80000"/>
              </a:lnSpc>
              <a:spcBef>
                <a:spcPts val="600"/>
              </a:spcBef>
              <a:spcAft>
                <a:spcPts val="600"/>
              </a:spcAft>
            </a:pPr>
            <a:r>
              <a:rPr lang="en-US" sz="3200" dirty="0" smtClean="0">
                <a:latin typeface="Arial Rounded MT Bold" pitchFamily="34" charset="0"/>
              </a:rPr>
              <a:t>The </a:t>
            </a:r>
            <a:r>
              <a:rPr lang="en-US" sz="3200" dirty="0">
                <a:latin typeface="Arial Rounded MT Bold" pitchFamily="34" charset="0"/>
              </a:rPr>
              <a:t>quality of being free of deceit and untruthfulness. </a:t>
            </a:r>
            <a:endParaRPr lang="en-US" sz="3200" dirty="0" smtClean="0">
              <a:latin typeface="Arial Rounded MT Bold" pitchFamily="34" charset="0"/>
            </a:endParaRPr>
          </a:p>
          <a:p>
            <a:pPr marL="919163" lvl="3" indent="-461963" algn="just">
              <a:lnSpc>
                <a:spcPct val="80000"/>
              </a:lnSpc>
              <a:spcBef>
                <a:spcPts val="600"/>
              </a:spcBef>
              <a:spcAft>
                <a:spcPts val="600"/>
              </a:spcAft>
            </a:pPr>
            <a:r>
              <a:rPr lang="en-US" sz="3200" dirty="0" smtClean="0">
                <a:solidFill>
                  <a:srgbClr val="FF0000"/>
                </a:solidFill>
                <a:latin typeface="Arial Rounded MT Bold" pitchFamily="34" charset="0"/>
              </a:rPr>
              <a:t>Dan </a:t>
            </a:r>
            <a:r>
              <a:rPr lang="en-US" sz="3200" dirty="0">
                <a:solidFill>
                  <a:srgbClr val="FF0000"/>
                </a:solidFill>
                <a:latin typeface="Arial Rounded MT Bold" pitchFamily="34" charset="0"/>
              </a:rPr>
              <a:t>6:4 </a:t>
            </a:r>
            <a:endParaRPr lang="en-US" sz="3200" dirty="0" smtClean="0">
              <a:solidFill>
                <a:srgbClr val="FF0000"/>
              </a:solidFill>
              <a:latin typeface="Arial Rounded MT Bold" pitchFamily="34" charset="0"/>
            </a:endParaRPr>
          </a:p>
          <a:p>
            <a:pPr marL="1260475" lvl="4" indent="-346075" algn="just">
              <a:lnSpc>
                <a:spcPct val="80000"/>
              </a:lnSpc>
              <a:spcBef>
                <a:spcPts val="600"/>
              </a:spcBef>
              <a:spcAft>
                <a:spcPts val="600"/>
              </a:spcAft>
            </a:pPr>
            <a:r>
              <a:rPr lang="en-US" sz="3200" i="1" dirty="0" smtClean="0">
                <a:latin typeface="Arial Rounded MT Bold" pitchFamily="34" charset="0"/>
              </a:rPr>
              <a:t>Then </a:t>
            </a:r>
            <a:r>
              <a:rPr lang="en-US" sz="3200" i="1" dirty="0">
                <a:latin typeface="Arial Rounded MT Bold" pitchFamily="34" charset="0"/>
              </a:rPr>
              <a:t>the presidents and princes sought to ﬁnd occasion against Daniel concerning the kingdom; but they could ﬁnd none occasion nor fault; forasmuch as he was faithful, neither was there any error or fault found in him.</a:t>
            </a:r>
            <a:endParaRPr lang="en-US" sz="2400" i="1" dirty="0">
              <a:latin typeface="Arial Rounded MT Bold" pitchFamily="34" charset="0"/>
            </a:endParaRPr>
          </a:p>
        </p:txBody>
      </p:sp>
      <p:cxnSp>
        <p:nvCxnSpPr>
          <p:cNvPr id="6" name="Straight Connector 5"/>
          <p:cNvCxnSpPr/>
          <p:nvPr/>
        </p:nvCxnSpPr>
        <p:spPr>
          <a:xfrm>
            <a:off x="381000" y="6553200"/>
            <a:ext cx="8686800" cy="0"/>
          </a:xfrm>
          <a:prstGeom prst="line">
            <a:avLst/>
          </a:prstGeom>
          <a:ln w="31750" cmpd="thinThick"/>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228600" y="6492875"/>
            <a:ext cx="8839200" cy="365125"/>
          </a:xfrm>
        </p:spPr>
        <p:txBody>
          <a:bodyPr/>
          <a:lstStyle/>
          <a:p>
            <a:r>
              <a:rPr lang="en-US" sz="1600" dirty="0" smtClean="0">
                <a:solidFill>
                  <a:srgbClr val="FF0000"/>
                </a:solidFill>
                <a:latin typeface="Bauhaus 93" pitchFamily="82" charset="0"/>
              </a:rPr>
              <a:t>TREM CHURCH GROWTH 2020: </a:t>
            </a:r>
            <a:r>
              <a:rPr lang="en-US" sz="1600" i="1" dirty="0" smtClean="0">
                <a:solidFill>
                  <a:srgbClr val="FF0000"/>
                </a:solidFill>
                <a:latin typeface="Algerian" pitchFamily="82" charset="0"/>
              </a:rPr>
              <a:t>THE PORTRAIT OF A PERSON INFLUENCE: </a:t>
            </a:r>
            <a:r>
              <a:rPr lang="en-US" sz="1600" dirty="0" smtClean="0">
                <a:solidFill>
                  <a:srgbClr val="FF0000"/>
                </a:solidFill>
                <a:latin typeface="Arial Black" pitchFamily="34" charset="0"/>
              </a:rPr>
              <a:t>INTERGRITY</a:t>
            </a:r>
            <a:endParaRPr lang="en-US" sz="1600" dirty="0">
              <a:solidFill>
                <a:srgbClr val="FF0000"/>
              </a:solidFill>
              <a:latin typeface="Arial Black" pitchFamily="34" charset="0"/>
            </a:endParaRPr>
          </a:p>
        </p:txBody>
      </p:sp>
    </p:spTree>
    <p:extLst>
      <p:ext uri="{BB962C8B-B14F-4D97-AF65-F5344CB8AC3E}">
        <p14:creationId xmlns:p14="http://schemas.microsoft.com/office/powerpoint/2010/main" val="3416346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1143000"/>
          </a:xfrm>
        </p:spPr>
        <p:txBody>
          <a:bodyPr>
            <a:noAutofit/>
          </a:bodyPr>
          <a:lstStyle/>
          <a:p>
            <a:pPr>
              <a:lnSpc>
                <a:spcPct val="80000"/>
              </a:lnSpc>
            </a:pPr>
            <a:r>
              <a:rPr lang="en-US" sz="3400" b="1" dirty="0" smtClean="0">
                <a:latin typeface="Arial Black" pitchFamily="34" charset="0"/>
              </a:rPr>
              <a:t>A PERSON OF INFLUENCE HAS INTEGRITY WITH PEOPLE</a:t>
            </a:r>
            <a:endParaRPr lang="en-US" sz="3400" dirty="0">
              <a:latin typeface="Arial Black" pitchFamily="34" charset="0"/>
            </a:endParaRPr>
          </a:p>
        </p:txBody>
      </p:sp>
      <p:sp>
        <p:nvSpPr>
          <p:cNvPr id="3" name="Content Placeholder 2"/>
          <p:cNvSpPr>
            <a:spLocks noGrp="1"/>
          </p:cNvSpPr>
          <p:nvPr>
            <p:ph idx="1"/>
          </p:nvPr>
        </p:nvSpPr>
        <p:spPr>
          <a:xfrm>
            <a:off x="304800" y="1219200"/>
            <a:ext cx="8534400" cy="5334000"/>
          </a:xfrm>
        </p:spPr>
        <p:txBody>
          <a:bodyPr>
            <a:noAutofit/>
          </a:bodyPr>
          <a:lstStyle/>
          <a:p>
            <a:pPr marL="461963" lvl="2" indent="-461963" algn="just">
              <a:lnSpc>
                <a:spcPct val="80000"/>
              </a:lnSpc>
              <a:spcBef>
                <a:spcPts val="600"/>
              </a:spcBef>
              <a:spcAft>
                <a:spcPts val="600"/>
              </a:spcAft>
            </a:pPr>
            <a:r>
              <a:rPr lang="en-US" sz="3600" dirty="0" smtClean="0">
                <a:latin typeface="Arial Rounded MT Bold" pitchFamily="34" charset="0"/>
              </a:rPr>
              <a:t>Integrity </a:t>
            </a:r>
            <a:r>
              <a:rPr lang="en-US" sz="3600" dirty="0">
                <a:latin typeface="Arial Rounded MT Bold" pitchFamily="34" charset="0"/>
              </a:rPr>
              <a:t>is the most needed quality for business and personal success. </a:t>
            </a:r>
            <a:endParaRPr lang="en-US" sz="3600" dirty="0" smtClean="0">
              <a:latin typeface="Arial Rounded MT Bold" pitchFamily="34" charset="0"/>
            </a:endParaRPr>
          </a:p>
          <a:p>
            <a:pPr marL="461963" lvl="2" indent="-461963" algn="just">
              <a:lnSpc>
                <a:spcPct val="80000"/>
              </a:lnSpc>
              <a:spcBef>
                <a:spcPts val="600"/>
              </a:spcBef>
              <a:spcAft>
                <a:spcPts val="600"/>
              </a:spcAft>
            </a:pPr>
            <a:r>
              <a:rPr lang="en-US" sz="3600" dirty="0" smtClean="0">
                <a:latin typeface="Arial Rounded MT Bold" pitchFamily="34" charset="0"/>
              </a:rPr>
              <a:t>A </a:t>
            </a:r>
            <a:r>
              <a:rPr lang="en-US" sz="3600" dirty="0">
                <a:latin typeface="Arial Rounded MT Bold" pitchFamily="34" charset="0"/>
              </a:rPr>
              <a:t>person whose integrity has been compromised will ﬁnd it really difﬁcult to advance in any organization or trade</a:t>
            </a:r>
            <a:r>
              <a:rPr lang="en-US" sz="3600" dirty="0" smtClean="0">
                <a:latin typeface="Arial Rounded MT Bold" pitchFamily="34" charset="0"/>
              </a:rPr>
              <a:t>.</a:t>
            </a:r>
          </a:p>
          <a:p>
            <a:pPr marL="461963" lvl="2" indent="-461963" algn="just">
              <a:lnSpc>
                <a:spcPct val="80000"/>
              </a:lnSpc>
              <a:spcBef>
                <a:spcPts val="600"/>
              </a:spcBef>
              <a:spcAft>
                <a:spcPts val="600"/>
              </a:spcAft>
            </a:pPr>
            <a:r>
              <a:rPr lang="en-US" sz="3600" dirty="0" smtClean="0">
                <a:latin typeface="Arial Rounded MT Bold" pitchFamily="34" charset="0"/>
              </a:rPr>
              <a:t>God </a:t>
            </a:r>
            <a:r>
              <a:rPr lang="en-US" sz="3600" dirty="0">
                <a:latin typeface="Arial Rounded MT Bold" pitchFamily="34" charset="0"/>
              </a:rPr>
              <a:t>loves and has forgiven him by grace, but there is a limit to how much you want to commit to someone who can’t be trusted. </a:t>
            </a:r>
            <a:endParaRPr lang="en-US" i="1" dirty="0">
              <a:latin typeface="Arial Rounded MT Bold" pitchFamily="34" charset="0"/>
            </a:endParaRPr>
          </a:p>
        </p:txBody>
      </p:sp>
      <p:cxnSp>
        <p:nvCxnSpPr>
          <p:cNvPr id="6" name="Straight Connector 5"/>
          <p:cNvCxnSpPr/>
          <p:nvPr/>
        </p:nvCxnSpPr>
        <p:spPr>
          <a:xfrm>
            <a:off x="381000" y="6553200"/>
            <a:ext cx="8686800" cy="0"/>
          </a:xfrm>
          <a:prstGeom prst="line">
            <a:avLst/>
          </a:prstGeom>
          <a:ln w="31750" cmpd="thinThick"/>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228600" y="6492875"/>
            <a:ext cx="8839200" cy="365125"/>
          </a:xfrm>
        </p:spPr>
        <p:txBody>
          <a:bodyPr/>
          <a:lstStyle/>
          <a:p>
            <a:r>
              <a:rPr lang="en-US" sz="1600" dirty="0" smtClean="0">
                <a:solidFill>
                  <a:srgbClr val="FF0000"/>
                </a:solidFill>
                <a:latin typeface="Bauhaus 93" pitchFamily="82" charset="0"/>
              </a:rPr>
              <a:t>TREM CHURCH GROWTH 2020: </a:t>
            </a:r>
            <a:r>
              <a:rPr lang="en-US" sz="1600" i="1" dirty="0" smtClean="0">
                <a:solidFill>
                  <a:srgbClr val="FF0000"/>
                </a:solidFill>
                <a:latin typeface="Algerian" pitchFamily="82" charset="0"/>
              </a:rPr>
              <a:t>THE PORTRAIT OF A PERSON INFLUENCE: </a:t>
            </a:r>
            <a:r>
              <a:rPr lang="en-US" sz="1600" dirty="0" smtClean="0">
                <a:solidFill>
                  <a:srgbClr val="FF0000"/>
                </a:solidFill>
                <a:latin typeface="Arial Black" pitchFamily="34" charset="0"/>
              </a:rPr>
              <a:t>INTERGRITY</a:t>
            </a:r>
            <a:endParaRPr lang="en-US" sz="1600" dirty="0">
              <a:solidFill>
                <a:srgbClr val="FF0000"/>
              </a:solidFill>
              <a:latin typeface="Arial Black" pitchFamily="34" charset="0"/>
            </a:endParaRPr>
          </a:p>
        </p:txBody>
      </p:sp>
    </p:spTree>
    <p:extLst>
      <p:ext uri="{BB962C8B-B14F-4D97-AF65-F5344CB8AC3E}">
        <p14:creationId xmlns:p14="http://schemas.microsoft.com/office/powerpoint/2010/main" val="17858811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1143000"/>
          </a:xfrm>
        </p:spPr>
        <p:txBody>
          <a:bodyPr>
            <a:noAutofit/>
          </a:bodyPr>
          <a:lstStyle/>
          <a:p>
            <a:pPr>
              <a:lnSpc>
                <a:spcPct val="80000"/>
              </a:lnSpc>
            </a:pPr>
            <a:r>
              <a:rPr lang="en-US" sz="3400" b="1" dirty="0" smtClean="0">
                <a:latin typeface="Arial Black" pitchFamily="34" charset="0"/>
              </a:rPr>
              <a:t>A PERSON OF INFLUENCE HAS INTEGRITY WITH PEOPLE</a:t>
            </a:r>
            <a:endParaRPr lang="en-US" sz="3400" dirty="0">
              <a:latin typeface="Arial Black" pitchFamily="34" charset="0"/>
            </a:endParaRPr>
          </a:p>
        </p:txBody>
      </p:sp>
      <p:sp>
        <p:nvSpPr>
          <p:cNvPr id="3" name="Content Placeholder 2"/>
          <p:cNvSpPr>
            <a:spLocks noGrp="1"/>
          </p:cNvSpPr>
          <p:nvPr>
            <p:ph idx="1"/>
          </p:nvPr>
        </p:nvSpPr>
        <p:spPr>
          <a:xfrm>
            <a:off x="304800" y="1219200"/>
            <a:ext cx="8534400" cy="5334000"/>
          </a:xfrm>
        </p:spPr>
        <p:txBody>
          <a:bodyPr>
            <a:noAutofit/>
          </a:bodyPr>
          <a:lstStyle/>
          <a:p>
            <a:pPr marL="461963" lvl="2" indent="-461963" algn="just">
              <a:lnSpc>
                <a:spcPct val="80000"/>
              </a:lnSpc>
              <a:spcBef>
                <a:spcPts val="600"/>
              </a:spcBef>
              <a:spcAft>
                <a:spcPts val="600"/>
              </a:spcAft>
            </a:pPr>
            <a:r>
              <a:rPr lang="en-US" sz="3600" dirty="0" smtClean="0">
                <a:solidFill>
                  <a:srgbClr val="FF0000"/>
                </a:solidFill>
                <a:latin typeface="Arial Rounded MT Bold" pitchFamily="34" charset="0"/>
              </a:rPr>
              <a:t>Luke </a:t>
            </a:r>
            <a:r>
              <a:rPr lang="en-US" sz="3600" dirty="0">
                <a:solidFill>
                  <a:srgbClr val="FF0000"/>
                </a:solidFill>
                <a:latin typeface="Arial Rounded MT Bold" pitchFamily="34" charset="0"/>
              </a:rPr>
              <a:t>16:1-2 </a:t>
            </a:r>
            <a:endParaRPr lang="en-US" sz="3600" dirty="0" smtClean="0">
              <a:solidFill>
                <a:srgbClr val="FF0000"/>
              </a:solidFill>
              <a:latin typeface="Arial Rounded MT Bold" pitchFamily="34" charset="0"/>
            </a:endParaRPr>
          </a:p>
          <a:p>
            <a:pPr marL="919163" lvl="3" indent="-461963" algn="just">
              <a:lnSpc>
                <a:spcPct val="80000"/>
              </a:lnSpc>
              <a:spcBef>
                <a:spcPts val="600"/>
              </a:spcBef>
              <a:spcAft>
                <a:spcPts val="600"/>
              </a:spcAft>
            </a:pPr>
            <a:r>
              <a:rPr lang="en-US" sz="3200" i="1" dirty="0" smtClean="0">
                <a:latin typeface="Arial Rounded MT Bold" pitchFamily="34" charset="0"/>
              </a:rPr>
              <a:t>1 </a:t>
            </a:r>
            <a:r>
              <a:rPr lang="en-US" sz="3200" i="1" dirty="0">
                <a:latin typeface="Arial Rounded MT Bold" pitchFamily="34" charset="0"/>
              </a:rPr>
              <a:t>And he said also unto his disciples, There was a certain rich man, which had a steward; and the same was accused unto him that he had wasted his goods. </a:t>
            </a:r>
            <a:endParaRPr lang="en-US" sz="3200" i="1" dirty="0" smtClean="0">
              <a:latin typeface="Arial Rounded MT Bold" pitchFamily="34" charset="0"/>
            </a:endParaRPr>
          </a:p>
          <a:p>
            <a:pPr marL="919163" lvl="3" indent="-461963" algn="just">
              <a:lnSpc>
                <a:spcPct val="80000"/>
              </a:lnSpc>
              <a:spcBef>
                <a:spcPts val="600"/>
              </a:spcBef>
              <a:spcAft>
                <a:spcPts val="600"/>
              </a:spcAft>
            </a:pPr>
            <a:r>
              <a:rPr lang="en-US" sz="3200" i="1" dirty="0" smtClean="0">
                <a:latin typeface="Arial Rounded MT Bold" pitchFamily="34" charset="0"/>
              </a:rPr>
              <a:t>2 </a:t>
            </a:r>
            <a:r>
              <a:rPr lang="en-US" sz="3200" i="1" dirty="0">
                <a:latin typeface="Arial Rounded MT Bold" pitchFamily="34" charset="0"/>
              </a:rPr>
              <a:t>And he called him, and said unto him, How is it that I hear this of thee? give an account of thy stewardship; for thou </a:t>
            </a:r>
            <a:r>
              <a:rPr lang="en-US" sz="3200" i="1" dirty="0" err="1">
                <a:latin typeface="Arial Rounded MT Bold" pitchFamily="34" charset="0"/>
              </a:rPr>
              <a:t>mayest</a:t>
            </a:r>
            <a:r>
              <a:rPr lang="en-US" sz="3200" i="1" dirty="0">
                <a:latin typeface="Arial Rounded MT Bold" pitchFamily="34" charset="0"/>
              </a:rPr>
              <a:t> be no longer steward.</a:t>
            </a:r>
          </a:p>
        </p:txBody>
      </p:sp>
      <p:cxnSp>
        <p:nvCxnSpPr>
          <p:cNvPr id="6" name="Straight Connector 5"/>
          <p:cNvCxnSpPr/>
          <p:nvPr/>
        </p:nvCxnSpPr>
        <p:spPr>
          <a:xfrm>
            <a:off x="381000" y="6553200"/>
            <a:ext cx="8686800" cy="0"/>
          </a:xfrm>
          <a:prstGeom prst="line">
            <a:avLst/>
          </a:prstGeom>
          <a:ln w="31750" cmpd="thinThick"/>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228600" y="6492875"/>
            <a:ext cx="8839200" cy="365125"/>
          </a:xfrm>
        </p:spPr>
        <p:txBody>
          <a:bodyPr/>
          <a:lstStyle/>
          <a:p>
            <a:r>
              <a:rPr lang="en-US" sz="1600" dirty="0" smtClean="0">
                <a:solidFill>
                  <a:srgbClr val="FF0000"/>
                </a:solidFill>
                <a:latin typeface="Bauhaus 93" pitchFamily="82" charset="0"/>
              </a:rPr>
              <a:t>TREM CHURCH GROWTH 2020: </a:t>
            </a:r>
            <a:r>
              <a:rPr lang="en-US" sz="1600" i="1" dirty="0" smtClean="0">
                <a:solidFill>
                  <a:srgbClr val="FF0000"/>
                </a:solidFill>
                <a:latin typeface="Algerian" pitchFamily="82" charset="0"/>
              </a:rPr>
              <a:t>THE PORTRAIT OF A PERSON INFLUENCE: </a:t>
            </a:r>
            <a:r>
              <a:rPr lang="en-US" sz="1600" dirty="0" smtClean="0">
                <a:solidFill>
                  <a:srgbClr val="FF0000"/>
                </a:solidFill>
                <a:latin typeface="Arial Black" pitchFamily="34" charset="0"/>
              </a:rPr>
              <a:t>INTERGRITY</a:t>
            </a:r>
            <a:endParaRPr lang="en-US" sz="1600" dirty="0">
              <a:solidFill>
                <a:srgbClr val="FF0000"/>
              </a:solidFill>
              <a:latin typeface="Arial Black" pitchFamily="34" charset="0"/>
            </a:endParaRPr>
          </a:p>
        </p:txBody>
      </p:sp>
    </p:spTree>
    <p:extLst>
      <p:ext uri="{BB962C8B-B14F-4D97-AF65-F5344CB8AC3E}">
        <p14:creationId xmlns:p14="http://schemas.microsoft.com/office/powerpoint/2010/main" val="35921054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1143000"/>
          </a:xfrm>
        </p:spPr>
        <p:txBody>
          <a:bodyPr>
            <a:noAutofit/>
          </a:bodyPr>
          <a:lstStyle/>
          <a:p>
            <a:pPr>
              <a:lnSpc>
                <a:spcPct val="80000"/>
              </a:lnSpc>
            </a:pPr>
            <a:r>
              <a:rPr lang="en-US" sz="3400" b="1" dirty="0" smtClean="0">
                <a:latin typeface="Arial Black" pitchFamily="34" charset="0"/>
              </a:rPr>
              <a:t>A PERSON OF INFLUENCE HAS INTEGRITY WITH PEOPLE</a:t>
            </a:r>
            <a:endParaRPr lang="en-US" sz="3400" dirty="0">
              <a:latin typeface="Arial Black" pitchFamily="34" charset="0"/>
            </a:endParaRPr>
          </a:p>
        </p:txBody>
      </p:sp>
      <p:sp>
        <p:nvSpPr>
          <p:cNvPr id="3" name="Content Placeholder 2"/>
          <p:cNvSpPr>
            <a:spLocks noGrp="1"/>
          </p:cNvSpPr>
          <p:nvPr>
            <p:ph idx="1"/>
          </p:nvPr>
        </p:nvSpPr>
        <p:spPr>
          <a:xfrm>
            <a:off x="304800" y="1219200"/>
            <a:ext cx="8534400" cy="5334000"/>
          </a:xfrm>
        </p:spPr>
        <p:txBody>
          <a:bodyPr>
            <a:noAutofit/>
          </a:bodyPr>
          <a:lstStyle/>
          <a:p>
            <a:pPr marL="461963" lvl="2" indent="-461963" algn="just">
              <a:lnSpc>
                <a:spcPct val="80000"/>
              </a:lnSpc>
              <a:spcBef>
                <a:spcPts val="600"/>
              </a:spcBef>
              <a:spcAft>
                <a:spcPts val="600"/>
              </a:spcAft>
            </a:pPr>
            <a:r>
              <a:rPr lang="en-US" sz="3200" dirty="0" smtClean="0">
                <a:latin typeface="Arial Rounded MT Bold" pitchFamily="34" charset="0"/>
              </a:rPr>
              <a:t>Three </a:t>
            </a:r>
            <a:r>
              <a:rPr lang="en-US" sz="3200" dirty="0">
                <a:latin typeface="Arial Rounded MT Bold" pitchFamily="34" charset="0"/>
              </a:rPr>
              <a:t>truths about integrity. 1.  Integrity Is Not Determined by Circumstances. </a:t>
            </a:r>
            <a:endParaRPr lang="en-US" sz="3200" dirty="0" smtClean="0">
              <a:latin typeface="Arial Rounded MT Bold" pitchFamily="34" charset="0"/>
            </a:endParaRPr>
          </a:p>
          <a:p>
            <a:pPr marL="461963" lvl="2" indent="-461963" algn="just">
              <a:lnSpc>
                <a:spcPct val="80000"/>
              </a:lnSpc>
              <a:spcBef>
                <a:spcPts val="600"/>
              </a:spcBef>
              <a:spcAft>
                <a:spcPts val="600"/>
              </a:spcAft>
            </a:pPr>
            <a:r>
              <a:rPr lang="en-US" sz="3200" dirty="0" smtClean="0">
                <a:latin typeface="Arial Rounded MT Bold" pitchFamily="34" charset="0"/>
              </a:rPr>
              <a:t>You’re </a:t>
            </a:r>
            <a:r>
              <a:rPr lang="en-US" sz="3200" dirty="0">
                <a:latin typeface="Arial Rounded MT Bold" pitchFamily="34" charset="0"/>
              </a:rPr>
              <a:t>the same person whatever the circumstance. </a:t>
            </a:r>
            <a:endParaRPr lang="en-US" sz="3200" dirty="0" smtClean="0">
              <a:latin typeface="Arial Rounded MT Bold" pitchFamily="34" charset="0"/>
            </a:endParaRPr>
          </a:p>
          <a:p>
            <a:pPr marL="919163" lvl="3" indent="-461963" algn="just">
              <a:lnSpc>
                <a:spcPct val="80000"/>
              </a:lnSpc>
              <a:spcBef>
                <a:spcPts val="600"/>
              </a:spcBef>
              <a:spcAft>
                <a:spcPts val="600"/>
              </a:spcAft>
            </a:pPr>
            <a:r>
              <a:rPr lang="en-US" sz="2800" dirty="0" smtClean="0">
                <a:solidFill>
                  <a:srgbClr val="FF0000"/>
                </a:solidFill>
                <a:latin typeface="Arial Rounded MT Bold" pitchFamily="34" charset="0"/>
              </a:rPr>
              <a:t>Dan </a:t>
            </a:r>
            <a:r>
              <a:rPr lang="en-US" sz="2800" dirty="0">
                <a:solidFill>
                  <a:srgbClr val="FF0000"/>
                </a:solidFill>
                <a:latin typeface="Arial Rounded MT Bold" pitchFamily="34" charset="0"/>
              </a:rPr>
              <a:t>6:10 </a:t>
            </a:r>
            <a:endParaRPr lang="en-US" sz="2800" dirty="0" smtClean="0">
              <a:latin typeface="Arial Rounded MT Bold" pitchFamily="34" charset="0"/>
            </a:endParaRPr>
          </a:p>
          <a:p>
            <a:pPr marL="1376363" lvl="4" indent="-461963" algn="just">
              <a:lnSpc>
                <a:spcPct val="80000"/>
              </a:lnSpc>
              <a:spcBef>
                <a:spcPts val="600"/>
              </a:spcBef>
              <a:spcAft>
                <a:spcPts val="600"/>
              </a:spcAft>
            </a:pPr>
            <a:r>
              <a:rPr lang="en-US" sz="2800" i="1" dirty="0" smtClean="0">
                <a:latin typeface="Arial Rounded MT Bold" pitchFamily="34" charset="0"/>
              </a:rPr>
              <a:t>Now </a:t>
            </a:r>
            <a:r>
              <a:rPr lang="en-US" sz="2800" i="1" dirty="0">
                <a:latin typeface="Arial Rounded MT Bold" pitchFamily="34" charset="0"/>
              </a:rPr>
              <a:t>when Daniel knew that the writing was signed, he went into his house; and his windows being open in his chamber toward Jerusalem, he kneeled upon his knees three times a day, and prayed, and gave thanks before his God, as he did aforetime. </a:t>
            </a:r>
            <a:endParaRPr lang="en-US" sz="2400" i="1" dirty="0">
              <a:latin typeface="Arial Rounded MT Bold" pitchFamily="34" charset="0"/>
            </a:endParaRPr>
          </a:p>
        </p:txBody>
      </p:sp>
      <p:cxnSp>
        <p:nvCxnSpPr>
          <p:cNvPr id="6" name="Straight Connector 5"/>
          <p:cNvCxnSpPr/>
          <p:nvPr/>
        </p:nvCxnSpPr>
        <p:spPr>
          <a:xfrm>
            <a:off x="381000" y="6553200"/>
            <a:ext cx="8686800" cy="0"/>
          </a:xfrm>
          <a:prstGeom prst="line">
            <a:avLst/>
          </a:prstGeom>
          <a:ln w="31750" cmpd="thinThick"/>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228600" y="6492875"/>
            <a:ext cx="8839200" cy="365125"/>
          </a:xfrm>
        </p:spPr>
        <p:txBody>
          <a:bodyPr/>
          <a:lstStyle/>
          <a:p>
            <a:r>
              <a:rPr lang="en-US" sz="1600" dirty="0" smtClean="0">
                <a:solidFill>
                  <a:srgbClr val="FF0000"/>
                </a:solidFill>
                <a:latin typeface="Bauhaus 93" pitchFamily="82" charset="0"/>
              </a:rPr>
              <a:t>TREM CHURCH GROWTH 2020: </a:t>
            </a:r>
            <a:r>
              <a:rPr lang="en-US" sz="1600" i="1" dirty="0" smtClean="0">
                <a:solidFill>
                  <a:srgbClr val="FF0000"/>
                </a:solidFill>
                <a:latin typeface="Algerian" pitchFamily="82" charset="0"/>
              </a:rPr>
              <a:t>THE PORTRAIT OF A PERSON INFLUENCE: </a:t>
            </a:r>
            <a:r>
              <a:rPr lang="en-US" sz="1600" dirty="0" smtClean="0">
                <a:solidFill>
                  <a:srgbClr val="FF0000"/>
                </a:solidFill>
                <a:latin typeface="Arial Black" pitchFamily="34" charset="0"/>
              </a:rPr>
              <a:t>INTERGRITY</a:t>
            </a:r>
            <a:endParaRPr lang="en-US" sz="1600" dirty="0">
              <a:solidFill>
                <a:srgbClr val="FF0000"/>
              </a:solidFill>
              <a:latin typeface="Arial Black" pitchFamily="34" charset="0"/>
            </a:endParaRPr>
          </a:p>
        </p:txBody>
      </p:sp>
    </p:spTree>
    <p:extLst>
      <p:ext uri="{BB962C8B-B14F-4D97-AF65-F5344CB8AC3E}">
        <p14:creationId xmlns:p14="http://schemas.microsoft.com/office/powerpoint/2010/main" val="28550508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10600" cy="1143000"/>
          </a:xfrm>
        </p:spPr>
        <p:txBody>
          <a:bodyPr>
            <a:noAutofit/>
          </a:bodyPr>
          <a:lstStyle/>
          <a:p>
            <a:pPr>
              <a:lnSpc>
                <a:spcPct val="80000"/>
              </a:lnSpc>
            </a:pPr>
            <a:r>
              <a:rPr lang="en-US" sz="3200" b="1" dirty="0" smtClean="0">
                <a:latin typeface="Arial Black" pitchFamily="34" charset="0"/>
              </a:rPr>
              <a:t>A PERSON OF INFLUENCE HAS INTEGRITY WITH PEOPLE</a:t>
            </a:r>
            <a:endParaRPr lang="en-US" sz="3200" dirty="0">
              <a:latin typeface="Arial Black" pitchFamily="34" charset="0"/>
            </a:endParaRPr>
          </a:p>
        </p:txBody>
      </p:sp>
      <p:sp>
        <p:nvSpPr>
          <p:cNvPr id="3" name="Content Placeholder 2"/>
          <p:cNvSpPr>
            <a:spLocks noGrp="1"/>
          </p:cNvSpPr>
          <p:nvPr>
            <p:ph idx="1"/>
          </p:nvPr>
        </p:nvSpPr>
        <p:spPr>
          <a:xfrm>
            <a:off x="304800" y="1066800"/>
            <a:ext cx="8534400" cy="5410200"/>
          </a:xfrm>
        </p:spPr>
        <p:txBody>
          <a:bodyPr>
            <a:noAutofit/>
          </a:bodyPr>
          <a:lstStyle/>
          <a:p>
            <a:pPr marL="0" lvl="2" indent="0" algn="just">
              <a:lnSpc>
                <a:spcPct val="80000"/>
              </a:lnSpc>
              <a:spcBef>
                <a:spcPts val="600"/>
              </a:spcBef>
              <a:spcAft>
                <a:spcPts val="600"/>
              </a:spcAft>
              <a:buNone/>
            </a:pPr>
            <a:r>
              <a:rPr lang="en-US" sz="2800" dirty="0">
                <a:latin typeface="Arial Rounded MT Bold" pitchFamily="34" charset="0"/>
              </a:rPr>
              <a:t>1.  </a:t>
            </a:r>
            <a:r>
              <a:rPr lang="en-US" sz="3000" b="1" dirty="0">
                <a:latin typeface="Arial Rounded MT Bold" pitchFamily="34" charset="0"/>
              </a:rPr>
              <a:t>Integrity is Not Based on Credentials. </a:t>
            </a:r>
            <a:endParaRPr lang="en-US" sz="3000" b="1" dirty="0" smtClean="0">
              <a:latin typeface="Arial Rounded MT Bold" pitchFamily="34" charset="0"/>
            </a:endParaRPr>
          </a:p>
          <a:p>
            <a:pPr marL="914400" lvl="2" indent="-461963" algn="just">
              <a:lnSpc>
                <a:spcPct val="80000"/>
              </a:lnSpc>
              <a:spcBef>
                <a:spcPts val="600"/>
              </a:spcBef>
              <a:spcAft>
                <a:spcPts val="600"/>
              </a:spcAft>
            </a:pPr>
            <a:r>
              <a:rPr lang="en-US" sz="3000" dirty="0" smtClean="0">
                <a:latin typeface="Arial Rounded MT Bold" pitchFamily="34" charset="0"/>
              </a:rPr>
              <a:t>Impressive </a:t>
            </a:r>
            <a:r>
              <a:rPr lang="en-US" sz="3000" dirty="0">
                <a:latin typeface="Arial Rounded MT Bold" pitchFamily="34" charset="0"/>
              </a:rPr>
              <a:t>credential doesn’t add up to integrity </a:t>
            </a:r>
            <a:endParaRPr lang="en-US" sz="3000" dirty="0" smtClean="0">
              <a:latin typeface="Arial Rounded MT Bold" pitchFamily="34" charset="0"/>
            </a:endParaRPr>
          </a:p>
          <a:p>
            <a:pPr marL="914400" lvl="2" indent="-461963" algn="just">
              <a:lnSpc>
                <a:spcPct val="80000"/>
              </a:lnSpc>
              <a:spcBef>
                <a:spcPts val="600"/>
              </a:spcBef>
              <a:spcAft>
                <a:spcPts val="600"/>
              </a:spcAft>
            </a:pPr>
            <a:r>
              <a:rPr lang="en-US" sz="3000" dirty="0" smtClean="0">
                <a:solidFill>
                  <a:srgbClr val="FF0000"/>
                </a:solidFill>
                <a:latin typeface="Arial Rounded MT Bold" pitchFamily="34" charset="0"/>
              </a:rPr>
              <a:t>1 </a:t>
            </a:r>
            <a:r>
              <a:rPr lang="en-US" sz="3000" dirty="0">
                <a:solidFill>
                  <a:srgbClr val="FF0000"/>
                </a:solidFill>
                <a:latin typeface="Arial Rounded MT Bold" pitchFamily="34" charset="0"/>
              </a:rPr>
              <a:t>Sam 16:6-7 </a:t>
            </a:r>
            <a:endParaRPr lang="en-US" sz="3000" dirty="0" smtClean="0">
              <a:solidFill>
                <a:srgbClr val="FF0000"/>
              </a:solidFill>
              <a:latin typeface="Arial Rounded MT Bold" pitchFamily="34" charset="0"/>
            </a:endParaRPr>
          </a:p>
          <a:p>
            <a:pPr marL="1371600" lvl="3" indent="-461963" algn="just">
              <a:lnSpc>
                <a:spcPct val="80000"/>
              </a:lnSpc>
              <a:spcBef>
                <a:spcPts val="600"/>
              </a:spcBef>
              <a:spcAft>
                <a:spcPts val="600"/>
              </a:spcAft>
            </a:pPr>
            <a:r>
              <a:rPr lang="en-US" sz="2700" i="1" dirty="0" smtClean="0">
                <a:latin typeface="Arial Rounded MT Bold" pitchFamily="34" charset="0"/>
              </a:rPr>
              <a:t>6 </a:t>
            </a:r>
            <a:r>
              <a:rPr lang="en-US" sz="2700" i="1" dirty="0">
                <a:latin typeface="Arial Rounded MT Bold" pitchFamily="34" charset="0"/>
              </a:rPr>
              <a:t>And it came to pass, when they were come, that he looked on </a:t>
            </a:r>
            <a:r>
              <a:rPr lang="en-US" sz="2700" i="1" dirty="0" err="1">
                <a:latin typeface="Arial Rounded MT Bold" pitchFamily="34" charset="0"/>
              </a:rPr>
              <a:t>Eliab</a:t>
            </a:r>
            <a:r>
              <a:rPr lang="en-US" sz="2700" i="1" dirty="0">
                <a:latin typeface="Arial Rounded MT Bold" pitchFamily="34" charset="0"/>
              </a:rPr>
              <a:t>, and said, Surely the LORD'S anointed is before him. </a:t>
            </a:r>
            <a:endParaRPr lang="en-US" sz="2700" i="1" dirty="0" smtClean="0">
              <a:latin typeface="Arial Rounded MT Bold" pitchFamily="34" charset="0"/>
            </a:endParaRPr>
          </a:p>
          <a:p>
            <a:pPr marL="1371600" lvl="3" indent="-461963" algn="just">
              <a:lnSpc>
                <a:spcPct val="80000"/>
              </a:lnSpc>
              <a:spcBef>
                <a:spcPts val="600"/>
              </a:spcBef>
              <a:spcAft>
                <a:spcPts val="600"/>
              </a:spcAft>
            </a:pPr>
            <a:r>
              <a:rPr lang="en-US" sz="2700" i="1" dirty="0" smtClean="0">
                <a:latin typeface="Arial Rounded MT Bold" pitchFamily="34" charset="0"/>
              </a:rPr>
              <a:t>7 </a:t>
            </a:r>
            <a:r>
              <a:rPr lang="en-US" sz="2700" i="1" dirty="0">
                <a:latin typeface="Arial Rounded MT Bold" pitchFamily="34" charset="0"/>
              </a:rPr>
              <a:t>But the LORD said unto Samuel, Look not on his countenance, or on the height of his stature; because I have refused him: for the LORD </a:t>
            </a:r>
            <a:r>
              <a:rPr lang="en-US" sz="2700" i="1" dirty="0" err="1">
                <a:latin typeface="Arial Rounded MT Bold" pitchFamily="34" charset="0"/>
              </a:rPr>
              <a:t>seeth</a:t>
            </a:r>
            <a:r>
              <a:rPr lang="en-US" sz="2700" i="1" dirty="0">
                <a:latin typeface="Arial Rounded MT Bold" pitchFamily="34" charset="0"/>
              </a:rPr>
              <a:t> not as man </a:t>
            </a:r>
            <a:r>
              <a:rPr lang="en-US" sz="2700" i="1" dirty="0" err="1">
                <a:latin typeface="Arial Rounded MT Bold" pitchFamily="34" charset="0"/>
              </a:rPr>
              <a:t>seeth</a:t>
            </a:r>
            <a:r>
              <a:rPr lang="en-US" sz="2700" i="1" dirty="0">
                <a:latin typeface="Arial Rounded MT Bold" pitchFamily="34" charset="0"/>
              </a:rPr>
              <a:t>; for man </a:t>
            </a:r>
            <a:r>
              <a:rPr lang="en-US" sz="2700" i="1" dirty="0" err="1">
                <a:latin typeface="Arial Rounded MT Bold" pitchFamily="34" charset="0"/>
              </a:rPr>
              <a:t>looketh</a:t>
            </a:r>
            <a:r>
              <a:rPr lang="en-US" sz="2700" i="1" dirty="0">
                <a:latin typeface="Arial Rounded MT Bold" pitchFamily="34" charset="0"/>
              </a:rPr>
              <a:t> on the outward appearance, but the LORD </a:t>
            </a:r>
            <a:r>
              <a:rPr lang="en-US" sz="2700" i="1" dirty="0" err="1">
                <a:latin typeface="Arial Rounded MT Bold" pitchFamily="34" charset="0"/>
              </a:rPr>
              <a:t>looketh</a:t>
            </a:r>
            <a:r>
              <a:rPr lang="en-US" sz="2700" i="1" dirty="0">
                <a:latin typeface="Arial Rounded MT Bold" pitchFamily="34" charset="0"/>
              </a:rPr>
              <a:t> on the heart</a:t>
            </a:r>
            <a:r>
              <a:rPr lang="en-US" sz="2700" dirty="0">
                <a:latin typeface="Arial Rounded MT Bold" pitchFamily="34" charset="0"/>
              </a:rPr>
              <a:t>. </a:t>
            </a:r>
            <a:endParaRPr lang="en-US" sz="2700" i="1" dirty="0">
              <a:latin typeface="Arial Rounded MT Bold" pitchFamily="34" charset="0"/>
            </a:endParaRPr>
          </a:p>
        </p:txBody>
      </p:sp>
      <p:cxnSp>
        <p:nvCxnSpPr>
          <p:cNvPr id="6" name="Straight Connector 5"/>
          <p:cNvCxnSpPr/>
          <p:nvPr/>
        </p:nvCxnSpPr>
        <p:spPr>
          <a:xfrm>
            <a:off x="381000" y="6553200"/>
            <a:ext cx="8686800" cy="0"/>
          </a:xfrm>
          <a:prstGeom prst="line">
            <a:avLst/>
          </a:prstGeom>
          <a:ln w="31750" cmpd="thinThick"/>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228600" y="6492875"/>
            <a:ext cx="8839200" cy="365125"/>
          </a:xfrm>
        </p:spPr>
        <p:txBody>
          <a:bodyPr/>
          <a:lstStyle/>
          <a:p>
            <a:r>
              <a:rPr lang="en-US" sz="1600" dirty="0" smtClean="0">
                <a:solidFill>
                  <a:srgbClr val="FF0000"/>
                </a:solidFill>
                <a:latin typeface="Bauhaus 93" pitchFamily="82" charset="0"/>
              </a:rPr>
              <a:t>TREM CHURCH GROWTH 2020: </a:t>
            </a:r>
            <a:r>
              <a:rPr lang="en-US" sz="1600" i="1" dirty="0" smtClean="0">
                <a:solidFill>
                  <a:srgbClr val="FF0000"/>
                </a:solidFill>
                <a:latin typeface="Algerian" pitchFamily="82" charset="0"/>
              </a:rPr>
              <a:t>THE PORTRAIT OF A PERSON INFLUENCE: </a:t>
            </a:r>
            <a:r>
              <a:rPr lang="en-US" sz="1600" dirty="0" smtClean="0">
                <a:solidFill>
                  <a:srgbClr val="FF0000"/>
                </a:solidFill>
                <a:latin typeface="Arial Black" pitchFamily="34" charset="0"/>
              </a:rPr>
              <a:t>INTERGRITY</a:t>
            </a:r>
            <a:endParaRPr lang="en-US" sz="1600" dirty="0">
              <a:solidFill>
                <a:srgbClr val="FF0000"/>
              </a:solidFill>
              <a:latin typeface="Arial Black" pitchFamily="34" charset="0"/>
            </a:endParaRPr>
          </a:p>
        </p:txBody>
      </p:sp>
    </p:spTree>
    <p:extLst>
      <p:ext uri="{BB962C8B-B14F-4D97-AF65-F5344CB8AC3E}">
        <p14:creationId xmlns:p14="http://schemas.microsoft.com/office/powerpoint/2010/main" val="29021387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914400"/>
          </a:xfrm>
        </p:spPr>
        <p:txBody>
          <a:bodyPr>
            <a:noAutofit/>
          </a:bodyPr>
          <a:lstStyle/>
          <a:p>
            <a:pPr>
              <a:lnSpc>
                <a:spcPct val="80000"/>
              </a:lnSpc>
            </a:pPr>
            <a:r>
              <a:rPr lang="en-US" sz="3200" dirty="0" smtClean="0">
                <a:solidFill>
                  <a:srgbClr val="002060"/>
                </a:solidFill>
                <a:latin typeface="Bernard MT Condensed" pitchFamily="18" charset="0"/>
              </a:rPr>
              <a:t>A PERSON OF INFLUENCE HAS INTEGRITY WITH PEOPLE</a:t>
            </a:r>
            <a:endParaRPr lang="en-US" sz="3200" dirty="0">
              <a:solidFill>
                <a:srgbClr val="002060"/>
              </a:solidFill>
              <a:latin typeface="Bernard MT Condensed" pitchFamily="18" charset="0"/>
            </a:endParaRPr>
          </a:p>
        </p:txBody>
      </p:sp>
      <p:sp>
        <p:nvSpPr>
          <p:cNvPr id="3" name="Content Placeholder 2"/>
          <p:cNvSpPr>
            <a:spLocks noGrp="1"/>
          </p:cNvSpPr>
          <p:nvPr>
            <p:ph idx="1"/>
          </p:nvPr>
        </p:nvSpPr>
        <p:spPr>
          <a:xfrm>
            <a:off x="304800" y="838200"/>
            <a:ext cx="8534400" cy="5410200"/>
          </a:xfrm>
        </p:spPr>
        <p:txBody>
          <a:bodyPr>
            <a:noAutofit/>
          </a:bodyPr>
          <a:lstStyle/>
          <a:p>
            <a:pPr marL="457200" lvl="2" indent="-457200" algn="just">
              <a:lnSpc>
                <a:spcPct val="80000"/>
              </a:lnSpc>
              <a:spcBef>
                <a:spcPts val="600"/>
              </a:spcBef>
              <a:spcAft>
                <a:spcPts val="600"/>
              </a:spcAft>
            </a:pPr>
            <a:r>
              <a:rPr lang="en-US" sz="2800" dirty="0" smtClean="0">
                <a:latin typeface="Arial Rounded MT Bold" pitchFamily="34" charset="0"/>
              </a:rPr>
              <a:t>Integrity </a:t>
            </a:r>
            <a:r>
              <a:rPr lang="en-US" sz="2800" dirty="0">
                <a:latin typeface="Arial Rounded MT Bold" pitchFamily="34" charset="0"/>
              </a:rPr>
              <a:t>is Not to Be Confused with Reputation. </a:t>
            </a:r>
            <a:endParaRPr lang="en-US" sz="2800" dirty="0" smtClean="0">
              <a:latin typeface="Arial Rounded MT Bold" pitchFamily="34" charset="0"/>
            </a:endParaRPr>
          </a:p>
          <a:p>
            <a:pPr marL="457200" lvl="2" indent="-457200" algn="just">
              <a:lnSpc>
                <a:spcPct val="80000"/>
              </a:lnSpc>
              <a:spcBef>
                <a:spcPts val="600"/>
              </a:spcBef>
              <a:spcAft>
                <a:spcPts val="600"/>
              </a:spcAft>
            </a:pPr>
            <a:r>
              <a:rPr lang="en-US" sz="2800" dirty="0" smtClean="0">
                <a:latin typeface="Arial Rounded MT Bold" pitchFamily="34" charset="0"/>
              </a:rPr>
              <a:t>Reputation </a:t>
            </a:r>
            <a:r>
              <a:rPr lang="en-US" sz="2800" dirty="0">
                <a:latin typeface="Arial Rounded MT Bold" pitchFamily="34" charset="0"/>
              </a:rPr>
              <a:t>is what people say you are. </a:t>
            </a:r>
            <a:endParaRPr lang="en-US" sz="2800" dirty="0" smtClean="0">
              <a:latin typeface="Arial Rounded MT Bold" pitchFamily="34" charset="0"/>
            </a:endParaRPr>
          </a:p>
          <a:p>
            <a:pPr marL="457200" lvl="2" indent="-457200" algn="just">
              <a:lnSpc>
                <a:spcPct val="80000"/>
              </a:lnSpc>
              <a:spcBef>
                <a:spcPts val="600"/>
              </a:spcBef>
              <a:spcAft>
                <a:spcPts val="600"/>
              </a:spcAft>
            </a:pPr>
            <a:r>
              <a:rPr lang="en-US" sz="2800" dirty="0" smtClean="0">
                <a:latin typeface="Arial Rounded MT Bold" pitchFamily="34" charset="0"/>
              </a:rPr>
              <a:t>Integrity </a:t>
            </a:r>
            <a:r>
              <a:rPr lang="en-US" sz="2800" dirty="0">
                <a:latin typeface="Arial Rounded MT Bold" pitchFamily="34" charset="0"/>
              </a:rPr>
              <a:t>is who you are. </a:t>
            </a:r>
            <a:endParaRPr lang="en-US" sz="2800" dirty="0" smtClean="0">
              <a:latin typeface="Arial Rounded MT Bold" pitchFamily="34" charset="0"/>
            </a:endParaRPr>
          </a:p>
          <a:p>
            <a:pPr marL="457200" lvl="2" indent="-457200" algn="just">
              <a:lnSpc>
                <a:spcPct val="80000"/>
              </a:lnSpc>
              <a:spcBef>
                <a:spcPts val="600"/>
              </a:spcBef>
              <a:spcAft>
                <a:spcPts val="600"/>
              </a:spcAft>
            </a:pPr>
            <a:r>
              <a:rPr lang="en-US" sz="2800" dirty="0" smtClean="0">
                <a:latin typeface="Arial Rounded MT Bold" pitchFamily="34" charset="0"/>
              </a:rPr>
              <a:t>Reputation </a:t>
            </a:r>
            <a:r>
              <a:rPr lang="en-US" sz="2800" dirty="0">
                <a:latin typeface="Arial Rounded MT Bold" pitchFamily="34" charset="0"/>
              </a:rPr>
              <a:t>is who you are in public. </a:t>
            </a:r>
            <a:endParaRPr lang="en-US" sz="2800" dirty="0" smtClean="0">
              <a:latin typeface="Arial Rounded MT Bold" pitchFamily="34" charset="0"/>
            </a:endParaRPr>
          </a:p>
          <a:p>
            <a:pPr marL="457200" lvl="2" indent="-457200" algn="just">
              <a:lnSpc>
                <a:spcPct val="80000"/>
              </a:lnSpc>
              <a:spcBef>
                <a:spcPts val="600"/>
              </a:spcBef>
              <a:spcAft>
                <a:spcPts val="600"/>
              </a:spcAft>
            </a:pPr>
            <a:r>
              <a:rPr lang="en-US" sz="2800" dirty="0" smtClean="0">
                <a:latin typeface="Arial Rounded MT Bold" pitchFamily="34" charset="0"/>
              </a:rPr>
              <a:t>Integrity </a:t>
            </a:r>
            <a:r>
              <a:rPr lang="en-US" sz="2800" dirty="0">
                <a:latin typeface="Arial Rounded MT Bold" pitchFamily="34" charset="0"/>
              </a:rPr>
              <a:t>is who you are in the private. </a:t>
            </a:r>
            <a:endParaRPr lang="en-US" sz="2800" dirty="0" smtClean="0">
              <a:latin typeface="Arial Rounded MT Bold" pitchFamily="34" charset="0"/>
            </a:endParaRPr>
          </a:p>
          <a:p>
            <a:pPr marL="457200" lvl="2" indent="-457200" algn="just">
              <a:lnSpc>
                <a:spcPct val="80000"/>
              </a:lnSpc>
              <a:spcBef>
                <a:spcPts val="600"/>
              </a:spcBef>
              <a:spcAft>
                <a:spcPts val="600"/>
              </a:spcAft>
            </a:pPr>
            <a:r>
              <a:rPr lang="en-US" sz="2800" dirty="0" smtClean="0">
                <a:latin typeface="Arial Rounded MT Bold" pitchFamily="34" charset="0"/>
              </a:rPr>
              <a:t>Reputation </a:t>
            </a:r>
            <a:r>
              <a:rPr lang="en-US" sz="2800" dirty="0">
                <a:latin typeface="Arial Rounded MT Bold" pitchFamily="34" charset="0"/>
              </a:rPr>
              <a:t>is what man says about you. </a:t>
            </a:r>
            <a:endParaRPr lang="en-US" sz="2800" dirty="0" smtClean="0">
              <a:latin typeface="Arial Rounded MT Bold" pitchFamily="34" charset="0"/>
            </a:endParaRPr>
          </a:p>
          <a:p>
            <a:pPr marL="457200" lvl="2" indent="-457200" algn="just">
              <a:lnSpc>
                <a:spcPct val="80000"/>
              </a:lnSpc>
              <a:spcBef>
                <a:spcPts val="600"/>
              </a:spcBef>
              <a:spcAft>
                <a:spcPts val="600"/>
              </a:spcAft>
            </a:pPr>
            <a:r>
              <a:rPr lang="en-US" sz="2800" dirty="0" smtClean="0">
                <a:latin typeface="Arial Rounded MT Bold" pitchFamily="34" charset="0"/>
              </a:rPr>
              <a:t>Integrity </a:t>
            </a:r>
            <a:r>
              <a:rPr lang="en-US" sz="2800" dirty="0">
                <a:latin typeface="Arial Rounded MT Bold" pitchFamily="34" charset="0"/>
              </a:rPr>
              <a:t>is what God says about you. </a:t>
            </a:r>
            <a:endParaRPr lang="en-US" sz="2800" dirty="0" smtClean="0">
              <a:latin typeface="Arial Rounded MT Bold" pitchFamily="34" charset="0"/>
            </a:endParaRPr>
          </a:p>
          <a:p>
            <a:pPr marL="457200" lvl="2" indent="-457200" algn="just">
              <a:lnSpc>
                <a:spcPct val="80000"/>
              </a:lnSpc>
              <a:spcBef>
                <a:spcPts val="600"/>
              </a:spcBef>
              <a:spcAft>
                <a:spcPts val="600"/>
              </a:spcAft>
            </a:pPr>
            <a:r>
              <a:rPr lang="en-US" sz="2800" dirty="0" smtClean="0">
                <a:solidFill>
                  <a:srgbClr val="FF0000"/>
                </a:solidFill>
                <a:latin typeface="Arial Rounded MT Bold" pitchFamily="34" charset="0"/>
              </a:rPr>
              <a:t>1 </a:t>
            </a:r>
            <a:r>
              <a:rPr lang="en-US" sz="2800" dirty="0">
                <a:solidFill>
                  <a:srgbClr val="FF0000"/>
                </a:solidFill>
                <a:latin typeface="Arial Rounded MT Bold" pitchFamily="34" charset="0"/>
              </a:rPr>
              <a:t>Sam 16:7 </a:t>
            </a:r>
            <a:endParaRPr lang="en-US" sz="2800" dirty="0" smtClean="0">
              <a:solidFill>
                <a:srgbClr val="FF0000"/>
              </a:solidFill>
              <a:latin typeface="Arial Rounded MT Bold" pitchFamily="34" charset="0"/>
            </a:endParaRPr>
          </a:p>
          <a:p>
            <a:pPr marL="914400" lvl="3" indent="-457200" algn="just">
              <a:lnSpc>
                <a:spcPct val="80000"/>
              </a:lnSpc>
              <a:spcBef>
                <a:spcPts val="600"/>
              </a:spcBef>
              <a:spcAft>
                <a:spcPts val="600"/>
              </a:spcAft>
            </a:pPr>
            <a:r>
              <a:rPr lang="en-US" i="1" dirty="0" smtClean="0">
                <a:latin typeface="Arial Rounded MT Bold" pitchFamily="34" charset="0"/>
              </a:rPr>
              <a:t>7 </a:t>
            </a:r>
            <a:r>
              <a:rPr lang="en-US" i="1" dirty="0">
                <a:latin typeface="Arial Rounded MT Bold" pitchFamily="34" charset="0"/>
              </a:rPr>
              <a:t>But the LORD said unto Samuel, Look not on his countenance, or on the height of his stature; because I have refused him: for the LORD </a:t>
            </a:r>
            <a:r>
              <a:rPr lang="en-US" i="1" dirty="0" err="1">
                <a:latin typeface="Arial Rounded MT Bold" pitchFamily="34" charset="0"/>
              </a:rPr>
              <a:t>seeth</a:t>
            </a:r>
            <a:r>
              <a:rPr lang="en-US" i="1" dirty="0">
                <a:latin typeface="Arial Rounded MT Bold" pitchFamily="34" charset="0"/>
              </a:rPr>
              <a:t> not as man </a:t>
            </a:r>
            <a:r>
              <a:rPr lang="en-US" i="1" dirty="0" err="1">
                <a:latin typeface="Arial Rounded MT Bold" pitchFamily="34" charset="0"/>
              </a:rPr>
              <a:t>seeth</a:t>
            </a:r>
            <a:r>
              <a:rPr lang="en-US" i="1" dirty="0">
                <a:latin typeface="Arial Rounded MT Bold" pitchFamily="34" charset="0"/>
              </a:rPr>
              <a:t>; for man </a:t>
            </a:r>
            <a:r>
              <a:rPr lang="en-US" i="1" dirty="0" err="1">
                <a:latin typeface="Arial Rounded MT Bold" pitchFamily="34" charset="0"/>
              </a:rPr>
              <a:t>looketh</a:t>
            </a:r>
            <a:r>
              <a:rPr lang="en-US" i="1" dirty="0">
                <a:latin typeface="Arial Rounded MT Bold" pitchFamily="34" charset="0"/>
              </a:rPr>
              <a:t> on the outward appearance, but the LORD </a:t>
            </a:r>
            <a:r>
              <a:rPr lang="en-US" i="1" dirty="0" err="1">
                <a:latin typeface="Arial Rounded MT Bold" pitchFamily="34" charset="0"/>
              </a:rPr>
              <a:t>looketh</a:t>
            </a:r>
            <a:r>
              <a:rPr lang="en-US" i="1" dirty="0">
                <a:latin typeface="Arial Rounded MT Bold" pitchFamily="34" charset="0"/>
              </a:rPr>
              <a:t> on the heart. </a:t>
            </a:r>
            <a:endParaRPr lang="en-US" sz="2300" i="1" dirty="0">
              <a:latin typeface="Arial Rounded MT Bold" pitchFamily="34" charset="0"/>
            </a:endParaRPr>
          </a:p>
        </p:txBody>
      </p:sp>
      <p:cxnSp>
        <p:nvCxnSpPr>
          <p:cNvPr id="6" name="Straight Connector 5"/>
          <p:cNvCxnSpPr/>
          <p:nvPr/>
        </p:nvCxnSpPr>
        <p:spPr>
          <a:xfrm>
            <a:off x="381000" y="6553200"/>
            <a:ext cx="8686800" cy="0"/>
          </a:xfrm>
          <a:prstGeom prst="line">
            <a:avLst/>
          </a:prstGeom>
          <a:ln w="31750" cmpd="thinThick"/>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228600" y="6492875"/>
            <a:ext cx="8839200" cy="365125"/>
          </a:xfrm>
        </p:spPr>
        <p:txBody>
          <a:bodyPr/>
          <a:lstStyle/>
          <a:p>
            <a:r>
              <a:rPr lang="en-US" sz="1600" dirty="0" smtClean="0">
                <a:solidFill>
                  <a:srgbClr val="FF0000"/>
                </a:solidFill>
                <a:latin typeface="Bauhaus 93" pitchFamily="82" charset="0"/>
              </a:rPr>
              <a:t>TREM CHURCH GROWTH 2020: </a:t>
            </a:r>
            <a:r>
              <a:rPr lang="en-US" sz="1600" i="1" dirty="0" smtClean="0">
                <a:solidFill>
                  <a:srgbClr val="FF0000"/>
                </a:solidFill>
                <a:latin typeface="Algerian" pitchFamily="82" charset="0"/>
              </a:rPr>
              <a:t>THE PORTRAIT OF A PERSON INFLUENCE: </a:t>
            </a:r>
            <a:r>
              <a:rPr lang="en-US" sz="1600" dirty="0" smtClean="0">
                <a:solidFill>
                  <a:srgbClr val="FF0000"/>
                </a:solidFill>
                <a:latin typeface="Arial Black" pitchFamily="34" charset="0"/>
              </a:rPr>
              <a:t>INTERGRITY</a:t>
            </a:r>
            <a:endParaRPr lang="en-US" sz="1600" dirty="0">
              <a:solidFill>
                <a:srgbClr val="FF0000"/>
              </a:solidFill>
              <a:latin typeface="Arial Black" pitchFamily="34" charset="0"/>
            </a:endParaRPr>
          </a:p>
        </p:txBody>
      </p:sp>
    </p:spTree>
    <p:extLst>
      <p:ext uri="{BB962C8B-B14F-4D97-AF65-F5344CB8AC3E}">
        <p14:creationId xmlns:p14="http://schemas.microsoft.com/office/powerpoint/2010/main" val="12835368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914400"/>
          </a:xfrm>
        </p:spPr>
        <p:txBody>
          <a:bodyPr>
            <a:noAutofit/>
          </a:bodyPr>
          <a:lstStyle/>
          <a:p>
            <a:pPr>
              <a:lnSpc>
                <a:spcPct val="80000"/>
              </a:lnSpc>
            </a:pPr>
            <a:r>
              <a:rPr lang="en-US" sz="3200" dirty="0" smtClean="0">
                <a:solidFill>
                  <a:srgbClr val="002060"/>
                </a:solidFill>
                <a:latin typeface="Bernard MT Condensed" pitchFamily="18" charset="0"/>
              </a:rPr>
              <a:t>A PERSON OF INFLUENCE HAS INTEGRITY WITH PEOPLE</a:t>
            </a:r>
            <a:endParaRPr lang="en-US" sz="3200" dirty="0">
              <a:solidFill>
                <a:srgbClr val="002060"/>
              </a:solidFill>
              <a:latin typeface="Bernard MT Condensed" pitchFamily="18" charset="0"/>
            </a:endParaRPr>
          </a:p>
        </p:txBody>
      </p:sp>
      <p:sp>
        <p:nvSpPr>
          <p:cNvPr id="3" name="Content Placeholder 2"/>
          <p:cNvSpPr>
            <a:spLocks noGrp="1"/>
          </p:cNvSpPr>
          <p:nvPr>
            <p:ph idx="1"/>
          </p:nvPr>
        </p:nvSpPr>
        <p:spPr>
          <a:xfrm>
            <a:off x="304800" y="990600"/>
            <a:ext cx="8534400" cy="5410200"/>
          </a:xfrm>
        </p:spPr>
        <p:txBody>
          <a:bodyPr>
            <a:noAutofit/>
          </a:bodyPr>
          <a:lstStyle/>
          <a:p>
            <a:pPr marL="457200" lvl="2" indent="-457200" algn="just">
              <a:lnSpc>
                <a:spcPct val="80000"/>
              </a:lnSpc>
              <a:spcBef>
                <a:spcPts val="600"/>
              </a:spcBef>
              <a:spcAft>
                <a:spcPts val="600"/>
              </a:spcAft>
            </a:pPr>
            <a:r>
              <a:rPr lang="en-US" sz="3600" dirty="0" smtClean="0">
                <a:latin typeface="Arial Rounded MT Bold" pitchFamily="34" charset="0"/>
              </a:rPr>
              <a:t>The Benefit </a:t>
            </a:r>
            <a:r>
              <a:rPr lang="en-US" sz="3600" dirty="0">
                <a:latin typeface="Arial Rounded MT Bold" pitchFamily="34" charset="0"/>
              </a:rPr>
              <a:t>of Integrity is trust and </a:t>
            </a:r>
            <a:r>
              <a:rPr lang="en-US" sz="3600" dirty="0" smtClean="0">
                <a:latin typeface="Arial Rounded MT Bold" pitchFamily="34" charset="0"/>
              </a:rPr>
              <a:t>benefit </a:t>
            </a:r>
            <a:r>
              <a:rPr lang="en-US" sz="3600" dirty="0">
                <a:latin typeface="Arial Rounded MT Bold" pitchFamily="34" charset="0"/>
              </a:rPr>
              <a:t>of trust is </a:t>
            </a:r>
            <a:r>
              <a:rPr lang="en-US" sz="3600" dirty="0" smtClean="0">
                <a:latin typeface="Arial Rounded MT Bold" pitchFamily="34" charset="0"/>
              </a:rPr>
              <a:t>influence</a:t>
            </a:r>
            <a:r>
              <a:rPr lang="en-US" sz="3600" dirty="0">
                <a:latin typeface="Arial Rounded MT Bold" pitchFamily="34" charset="0"/>
              </a:rPr>
              <a:t>: </a:t>
            </a:r>
            <a:endParaRPr lang="en-US" sz="3600" dirty="0" smtClean="0">
              <a:latin typeface="Arial Rounded MT Bold" pitchFamily="34" charset="0"/>
            </a:endParaRPr>
          </a:p>
          <a:p>
            <a:pPr marL="457200" lvl="2" indent="-457200" algn="just">
              <a:lnSpc>
                <a:spcPct val="80000"/>
              </a:lnSpc>
              <a:spcBef>
                <a:spcPts val="600"/>
              </a:spcBef>
              <a:spcAft>
                <a:spcPts val="600"/>
              </a:spcAft>
            </a:pPr>
            <a:r>
              <a:rPr lang="en-US" sz="3600" dirty="0" smtClean="0">
                <a:latin typeface="Arial Rounded MT Bold" pitchFamily="34" charset="0"/>
              </a:rPr>
              <a:t>Trust</a:t>
            </a:r>
            <a:r>
              <a:rPr lang="en-US" sz="3600" dirty="0">
                <a:latin typeface="Arial Rounded MT Bold" pitchFamily="34" charset="0"/>
              </a:rPr>
              <a:t>: </a:t>
            </a:r>
            <a:endParaRPr lang="en-US" sz="3600" dirty="0" smtClean="0">
              <a:latin typeface="Arial Rounded MT Bold" pitchFamily="34" charset="0"/>
            </a:endParaRPr>
          </a:p>
          <a:p>
            <a:pPr marL="914400" lvl="3" indent="-457200" algn="just">
              <a:lnSpc>
                <a:spcPct val="80000"/>
              </a:lnSpc>
              <a:spcBef>
                <a:spcPts val="600"/>
              </a:spcBef>
              <a:spcAft>
                <a:spcPts val="600"/>
              </a:spcAft>
            </a:pPr>
            <a:r>
              <a:rPr lang="en-US" sz="2800" dirty="0" smtClean="0">
                <a:latin typeface="Arial Rounded MT Bold" pitchFamily="34" charset="0"/>
              </a:rPr>
              <a:t>Trust </a:t>
            </a:r>
            <a:r>
              <a:rPr lang="en-US" sz="2800" dirty="0">
                <a:latin typeface="Arial Rounded MT Bold" pitchFamily="34" charset="0"/>
              </a:rPr>
              <a:t>is the result of having demonstrated solid </a:t>
            </a:r>
            <a:r>
              <a:rPr lang="en-US" sz="2800" dirty="0" smtClean="0">
                <a:latin typeface="Arial Rounded MT Bold" pitchFamily="34" charset="0"/>
              </a:rPr>
              <a:t>character.</a:t>
            </a:r>
          </a:p>
          <a:p>
            <a:pPr marL="914400" lvl="3" indent="-457200" algn="just">
              <a:lnSpc>
                <a:spcPct val="80000"/>
              </a:lnSpc>
              <a:spcBef>
                <a:spcPts val="600"/>
              </a:spcBef>
              <a:spcAft>
                <a:spcPts val="600"/>
              </a:spcAft>
            </a:pPr>
            <a:r>
              <a:rPr lang="en-US" sz="2800" dirty="0" smtClean="0">
                <a:latin typeface="Arial Rounded MT Bold" pitchFamily="34" charset="0"/>
              </a:rPr>
              <a:t>Trust </a:t>
            </a:r>
            <a:r>
              <a:rPr lang="en-US" sz="2800" dirty="0">
                <a:latin typeface="Arial Rounded MT Bold" pitchFamily="34" charset="0"/>
              </a:rPr>
              <a:t>is like glue, holding people together, bonding personal and professional relationships. </a:t>
            </a:r>
            <a:endParaRPr lang="en-US" sz="2800" dirty="0" smtClean="0">
              <a:latin typeface="Arial Rounded MT Bold" pitchFamily="34" charset="0"/>
            </a:endParaRPr>
          </a:p>
          <a:p>
            <a:pPr marL="914400" lvl="3" indent="-457200" algn="just">
              <a:lnSpc>
                <a:spcPct val="80000"/>
              </a:lnSpc>
              <a:spcBef>
                <a:spcPts val="600"/>
              </a:spcBef>
              <a:spcAft>
                <a:spcPts val="600"/>
              </a:spcAft>
            </a:pPr>
            <a:r>
              <a:rPr lang="en-US" sz="2800" dirty="0" smtClean="0">
                <a:solidFill>
                  <a:srgbClr val="FF0000"/>
                </a:solidFill>
                <a:latin typeface="Arial Rounded MT Bold" pitchFamily="34" charset="0"/>
              </a:rPr>
              <a:t>Gen </a:t>
            </a:r>
            <a:r>
              <a:rPr lang="en-US" sz="2800" dirty="0">
                <a:solidFill>
                  <a:srgbClr val="FF0000"/>
                </a:solidFill>
                <a:latin typeface="Arial Rounded MT Bold" pitchFamily="34" charset="0"/>
              </a:rPr>
              <a:t>2:21 </a:t>
            </a:r>
            <a:endParaRPr lang="en-US" sz="2800" dirty="0" smtClean="0">
              <a:solidFill>
                <a:srgbClr val="FF0000"/>
              </a:solidFill>
              <a:latin typeface="Arial Rounded MT Bold" pitchFamily="34" charset="0"/>
            </a:endParaRPr>
          </a:p>
          <a:p>
            <a:pPr marL="1371600" lvl="4" indent="-457200" algn="just">
              <a:lnSpc>
                <a:spcPct val="80000"/>
              </a:lnSpc>
              <a:spcBef>
                <a:spcPts val="600"/>
              </a:spcBef>
              <a:spcAft>
                <a:spcPts val="600"/>
              </a:spcAft>
            </a:pPr>
            <a:r>
              <a:rPr lang="en-US" sz="3200" i="1" dirty="0" smtClean="0">
                <a:latin typeface="Arial Rounded MT Bold" pitchFamily="34" charset="0"/>
              </a:rPr>
              <a:t>And </a:t>
            </a:r>
            <a:r>
              <a:rPr lang="en-US" sz="3200" i="1" dirty="0">
                <a:latin typeface="Arial Rounded MT Bold" pitchFamily="34" charset="0"/>
              </a:rPr>
              <a:t>they were both naked, the man and his wife, and were not ashamed. </a:t>
            </a:r>
            <a:endParaRPr lang="en-US" sz="2800" i="1" dirty="0">
              <a:latin typeface="Arial Rounded MT Bold" pitchFamily="34" charset="0"/>
            </a:endParaRPr>
          </a:p>
        </p:txBody>
      </p:sp>
      <p:cxnSp>
        <p:nvCxnSpPr>
          <p:cNvPr id="6" name="Straight Connector 5"/>
          <p:cNvCxnSpPr/>
          <p:nvPr/>
        </p:nvCxnSpPr>
        <p:spPr>
          <a:xfrm>
            <a:off x="381000" y="6553200"/>
            <a:ext cx="8686800" cy="0"/>
          </a:xfrm>
          <a:prstGeom prst="line">
            <a:avLst/>
          </a:prstGeom>
          <a:ln w="31750" cmpd="thinThick"/>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228600" y="6492875"/>
            <a:ext cx="8839200" cy="365125"/>
          </a:xfrm>
        </p:spPr>
        <p:txBody>
          <a:bodyPr/>
          <a:lstStyle/>
          <a:p>
            <a:r>
              <a:rPr lang="en-US" sz="1600" dirty="0" smtClean="0">
                <a:solidFill>
                  <a:srgbClr val="FF0000"/>
                </a:solidFill>
                <a:latin typeface="Bauhaus 93" pitchFamily="82" charset="0"/>
              </a:rPr>
              <a:t>TREM CHURCH GROWTH 2020: </a:t>
            </a:r>
            <a:r>
              <a:rPr lang="en-US" sz="1600" i="1" dirty="0" smtClean="0">
                <a:solidFill>
                  <a:srgbClr val="FF0000"/>
                </a:solidFill>
                <a:latin typeface="Algerian" pitchFamily="82" charset="0"/>
              </a:rPr>
              <a:t>THE PORTRAIT OF A PERSON INFLUENCE: </a:t>
            </a:r>
            <a:r>
              <a:rPr lang="en-US" sz="1600" dirty="0" smtClean="0">
                <a:solidFill>
                  <a:srgbClr val="FF0000"/>
                </a:solidFill>
                <a:latin typeface="Arial Black" pitchFamily="34" charset="0"/>
              </a:rPr>
              <a:t>INTERGRITY</a:t>
            </a:r>
            <a:endParaRPr lang="en-US" sz="1600" dirty="0">
              <a:solidFill>
                <a:srgbClr val="FF0000"/>
              </a:solidFill>
              <a:latin typeface="Arial Black" pitchFamily="34" charset="0"/>
            </a:endParaRPr>
          </a:p>
        </p:txBody>
      </p:sp>
    </p:spTree>
    <p:extLst>
      <p:ext uri="{BB962C8B-B14F-4D97-AF65-F5344CB8AC3E}">
        <p14:creationId xmlns:p14="http://schemas.microsoft.com/office/powerpoint/2010/main" val="1884249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914400"/>
          </a:xfrm>
        </p:spPr>
        <p:txBody>
          <a:bodyPr>
            <a:noAutofit/>
          </a:bodyPr>
          <a:lstStyle/>
          <a:p>
            <a:pPr>
              <a:lnSpc>
                <a:spcPct val="80000"/>
              </a:lnSpc>
            </a:pPr>
            <a:r>
              <a:rPr lang="en-US" sz="3600" dirty="0" smtClean="0">
                <a:latin typeface="Arial Black" pitchFamily="34" charset="0"/>
              </a:rPr>
              <a:t>INFLUENCE</a:t>
            </a:r>
            <a:endParaRPr lang="en-US" sz="3600" dirty="0">
              <a:latin typeface="Arial Black" pitchFamily="34" charset="0"/>
            </a:endParaRPr>
          </a:p>
        </p:txBody>
      </p:sp>
      <p:sp>
        <p:nvSpPr>
          <p:cNvPr id="3" name="Content Placeholder 2"/>
          <p:cNvSpPr>
            <a:spLocks noGrp="1"/>
          </p:cNvSpPr>
          <p:nvPr>
            <p:ph idx="1"/>
          </p:nvPr>
        </p:nvSpPr>
        <p:spPr>
          <a:xfrm>
            <a:off x="228600" y="838200"/>
            <a:ext cx="8610600" cy="5562600"/>
          </a:xfrm>
        </p:spPr>
        <p:txBody>
          <a:bodyPr>
            <a:normAutofit fontScale="70000" lnSpcReduction="20000"/>
          </a:bodyPr>
          <a:lstStyle/>
          <a:p>
            <a:pPr marL="461963" lvl="0" indent="-461963" algn="just">
              <a:spcBef>
                <a:spcPts val="1200"/>
              </a:spcBef>
              <a:spcAft>
                <a:spcPts val="1200"/>
              </a:spcAft>
              <a:buNone/>
            </a:pPr>
            <a:r>
              <a:rPr lang="en-US" dirty="0" smtClean="0">
                <a:latin typeface="Arial Rounded MT Bold" pitchFamily="34" charset="0"/>
              </a:rPr>
              <a:t>✤</a:t>
            </a:r>
            <a:r>
              <a:rPr lang="en-US" dirty="0">
                <a:latin typeface="Arial Rounded MT Bold" pitchFamily="34" charset="0"/>
              </a:rPr>
              <a:t> </a:t>
            </a:r>
            <a:r>
              <a:rPr lang="en-US" sz="3400" dirty="0">
                <a:latin typeface="Arial Rounded MT Bold" pitchFamily="34" charset="0"/>
              </a:rPr>
              <a:t> Samuel Clemens, more commonly known by his pen name, Mark Twain was a gifted writer. Yet Twain held a deep contempt for Christianity and he often turned his ridicule on those who believed the Bible. He met and fell in love with Olivia Langdon, a young woman from a good Christian family. While they were courting he appeared to have downplayed his lack of faith, and she agreed to marry him. </a:t>
            </a:r>
            <a:endParaRPr lang="en-US" sz="3400" dirty="0" smtClean="0">
              <a:latin typeface="Arial Rounded MT Bold" pitchFamily="34" charset="0"/>
            </a:endParaRPr>
          </a:p>
          <a:p>
            <a:pPr marL="461963" lvl="0" indent="-461963" algn="just">
              <a:spcBef>
                <a:spcPts val="1200"/>
              </a:spcBef>
              <a:spcAft>
                <a:spcPts val="1200"/>
              </a:spcAft>
              <a:buNone/>
            </a:pPr>
            <a:r>
              <a:rPr lang="en-US" sz="3400" dirty="0" smtClean="0">
                <a:latin typeface="Arial Rounded MT Bold" pitchFamily="34" charset="0"/>
              </a:rPr>
              <a:t>✤</a:t>
            </a:r>
            <a:r>
              <a:rPr lang="en-US" sz="3400" dirty="0">
                <a:latin typeface="Arial Rounded MT Bold" pitchFamily="34" charset="0"/>
              </a:rPr>
              <a:t> </a:t>
            </a:r>
            <a:r>
              <a:rPr lang="en-US" sz="3400" dirty="0" smtClean="0">
                <a:latin typeface="Arial Rounded MT Bold" pitchFamily="34" charset="0"/>
              </a:rPr>
              <a:t>	After </a:t>
            </a:r>
            <a:r>
              <a:rPr lang="en-US" sz="3400" dirty="0">
                <a:latin typeface="Arial Rounded MT Bold" pitchFamily="34" charset="0"/>
              </a:rPr>
              <a:t>their marriage, Twain began to openly mock Christianity once again, and before too long, Olivia stopped attending church. Twain and his family suffered many great reversals, including a complete ﬁnancial collapse and the death of a beloved daughter. At one point Twain attempting to comfort his grieving wife said, “Livy, if it comforts you to lean on your faith, do so.” She replied sadly, “I cannot. I do not have any faith left</a:t>
            </a:r>
            <a:r>
              <a:rPr lang="en-US" dirty="0">
                <a:latin typeface="Arial Rounded MT Bold" pitchFamily="34" charset="0"/>
              </a:rPr>
              <a:t>.”</a:t>
            </a:r>
          </a:p>
        </p:txBody>
      </p:sp>
      <p:cxnSp>
        <p:nvCxnSpPr>
          <p:cNvPr id="6" name="Straight Connector 5"/>
          <p:cNvCxnSpPr/>
          <p:nvPr/>
        </p:nvCxnSpPr>
        <p:spPr>
          <a:xfrm>
            <a:off x="381000" y="6553200"/>
            <a:ext cx="8686800" cy="0"/>
          </a:xfrm>
          <a:prstGeom prst="line">
            <a:avLst/>
          </a:prstGeom>
          <a:ln w="31750" cmpd="thinThick"/>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228600" y="6492875"/>
            <a:ext cx="8839200" cy="365125"/>
          </a:xfrm>
        </p:spPr>
        <p:txBody>
          <a:bodyPr/>
          <a:lstStyle/>
          <a:p>
            <a:r>
              <a:rPr lang="en-US" sz="1600" dirty="0" smtClean="0">
                <a:solidFill>
                  <a:srgbClr val="FF0000"/>
                </a:solidFill>
                <a:latin typeface="Bauhaus 93" pitchFamily="82" charset="0"/>
              </a:rPr>
              <a:t>TREM CHURCH GROWTH 2020: </a:t>
            </a:r>
            <a:r>
              <a:rPr lang="en-US" sz="1600" i="1" dirty="0" smtClean="0">
                <a:solidFill>
                  <a:srgbClr val="FF0000"/>
                </a:solidFill>
                <a:latin typeface="Algerian" pitchFamily="82" charset="0"/>
              </a:rPr>
              <a:t>THE PORTRAIT OF A PERSON INFLUENCE: </a:t>
            </a:r>
            <a:r>
              <a:rPr lang="en-US" sz="1600" dirty="0" smtClean="0">
                <a:solidFill>
                  <a:srgbClr val="FF0000"/>
                </a:solidFill>
                <a:latin typeface="Arial Black" pitchFamily="34" charset="0"/>
              </a:rPr>
              <a:t>INTERGRITY</a:t>
            </a:r>
            <a:endParaRPr lang="en-US" sz="1600" dirty="0">
              <a:solidFill>
                <a:srgbClr val="FF0000"/>
              </a:solidFill>
              <a:latin typeface="Arial Black" pitchFamily="34" charset="0"/>
            </a:endParaRPr>
          </a:p>
        </p:txBody>
      </p:sp>
    </p:spTree>
    <p:extLst>
      <p:ext uri="{BB962C8B-B14F-4D97-AF65-F5344CB8AC3E}">
        <p14:creationId xmlns:p14="http://schemas.microsoft.com/office/powerpoint/2010/main" val="30124354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600" cy="838200"/>
          </a:xfrm>
        </p:spPr>
        <p:txBody>
          <a:bodyPr>
            <a:noAutofit/>
          </a:bodyPr>
          <a:lstStyle/>
          <a:p>
            <a:pPr>
              <a:lnSpc>
                <a:spcPct val="80000"/>
              </a:lnSpc>
            </a:pPr>
            <a:r>
              <a:rPr lang="en-US" sz="3200" dirty="0" smtClean="0">
                <a:solidFill>
                  <a:srgbClr val="002060"/>
                </a:solidFill>
                <a:latin typeface="Arial Black" pitchFamily="34" charset="0"/>
              </a:rPr>
              <a:t>DEVELOPING AND LIVING QUALITIES OF INTEGRITY </a:t>
            </a:r>
            <a:endParaRPr lang="en-US" sz="3200" dirty="0">
              <a:solidFill>
                <a:srgbClr val="002060"/>
              </a:solidFill>
              <a:latin typeface="Arial Black" pitchFamily="34" charset="0"/>
            </a:endParaRPr>
          </a:p>
        </p:txBody>
      </p:sp>
      <p:sp>
        <p:nvSpPr>
          <p:cNvPr id="3" name="Content Placeholder 2"/>
          <p:cNvSpPr>
            <a:spLocks noGrp="1"/>
          </p:cNvSpPr>
          <p:nvPr>
            <p:ph idx="1"/>
          </p:nvPr>
        </p:nvSpPr>
        <p:spPr>
          <a:xfrm>
            <a:off x="304800" y="1219200"/>
            <a:ext cx="8534400" cy="5181600"/>
          </a:xfrm>
        </p:spPr>
        <p:txBody>
          <a:bodyPr>
            <a:noAutofit/>
          </a:bodyPr>
          <a:lstStyle/>
          <a:p>
            <a:pPr marL="457200" lvl="2" indent="-457200" algn="just">
              <a:lnSpc>
                <a:spcPct val="80000"/>
              </a:lnSpc>
              <a:spcBef>
                <a:spcPts val="600"/>
              </a:spcBef>
              <a:spcAft>
                <a:spcPts val="600"/>
              </a:spcAft>
            </a:pPr>
            <a:r>
              <a:rPr lang="en-US" sz="3600" dirty="0">
                <a:latin typeface="Arial Rounded MT Bold" pitchFamily="34" charset="0"/>
              </a:rPr>
              <a:t>Developing and Living Qualities of Integrity </a:t>
            </a:r>
            <a:endParaRPr lang="en-US" sz="3600" dirty="0" smtClean="0">
              <a:latin typeface="Arial Rounded MT Bold" pitchFamily="34" charset="0"/>
            </a:endParaRPr>
          </a:p>
          <a:p>
            <a:pPr marL="457200" lvl="2" indent="-457200" algn="just">
              <a:lnSpc>
                <a:spcPct val="80000"/>
              </a:lnSpc>
              <a:spcBef>
                <a:spcPts val="600"/>
              </a:spcBef>
              <a:spcAft>
                <a:spcPts val="600"/>
              </a:spcAft>
            </a:pPr>
            <a:r>
              <a:rPr lang="en-US" sz="3600" dirty="0" smtClean="0">
                <a:latin typeface="Arial Rounded MT Bold" pitchFamily="34" charset="0"/>
              </a:rPr>
              <a:t>Apply </a:t>
            </a:r>
            <a:r>
              <a:rPr lang="en-US" sz="3600" dirty="0">
                <a:latin typeface="Arial Rounded MT Bold" pitchFamily="34" charset="0"/>
              </a:rPr>
              <a:t>these principles daily: </a:t>
            </a:r>
            <a:endParaRPr lang="en-US" sz="3600" dirty="0" smtClean="0">
              <a:latin typeface="Arial Rounded MT Bold" pitchFamily="34" charset="0"/>
            </a:endParaRPr>
          </a:p>
          <a:p>
            <a:pPr marL="914400" lvl="2" indent="-461963" algn="just">
              <a:lnSpc>
                <a:spcPct val="80000"/>
              </a:lnSpc>
              <a:spcBef>
                <a:spcPts val="600"/>
              </a:spcBef>
              <a:spcAft>
                <a:spcPts val="600"/>
              </a:spcAft>
              <a:buFont typeface="+mj-lt"/>
              <a:buAutoNum type="arabicPeriod"/>
            </a:pPr>
            <a:r>
              <a:rPr lang="en-US" sz="3200" dirty="0" smtClean="0">
                <a:latin typeface="Arial Rounded MT Bold" pitchFamily="34" charset="0"/>
              </a:rPr>
              <a:t>Model </a:t>
            </a:r>
            <a:r>
              <a:rPr lang="en-US" sz="3200" dirty="0">
                <a:latin typeface="Arial Rounded MT Bold" pitchFamily="34" charset="0"/>
              </a:rPr>
              <a:t>consistency of character (in public and in private) </a:t>
            </a:r>
            <a:endParaRPr lang="en-US" sz="3200" dirty="0" smtClean="0">
              <a:latin typeface="Arial Rounded MT Bold" pitchFamily="34" charset="0"/>
            </a:endParaRPr>
          </a:p>
          <a:p>
            <a:pPr marL="914400" lvl="2" indent="-461963" algn="just">
              <a:lnSpc>
                <a:spcPct val="80000"/>
              </a:lnSpc>
              <a:spcBef>
                <a:spcPts val="600"/>
              </a:spcBef>
              <a:spcAft>
                <a:spcPts val="600"/>
              </a:spcAft>
              <a:buFont typeface="+mj-lt"/>
              <a:buAutoNum type="arabicPeriod"/>
            </a:pPr>
            <a:r>
              <a:rPr lang="en-US" sz="3200" dirty="0" smtClean="0">
                <a:latin typeface="Arial Rounded MT Bold" pitchFamily="34" charset="0"/>
              </a:rPr>
              <a:t>Employ </a:t>
            </a:r>
            <a:r>
              <a:rPr lang="en-US" sz="3200" dirty="0">
                <a:latin typeface="Arial Rounded MT Bold" pitchFamily="34" charset="0"/>
              </a:rPr>
              <a:t>honest communication. (Your yea, yea and nay, nay) </a:t>
            </a:r>
            <a:endParaRPr lang="en-US" sz="3200" dirty="0" smtClean="0">
              <a:latin typeface="Arial Rounded MT Bold" pitchFamily="34" charset="0"/>
            </a:endParaRPr>
          </a:p>
          <a:p>
            <a:pPr marL="914400" lvl="2" indent="-461963" algn="just">
              <a:lnSpc>
                <a:spcPct val="80000"/>
              </a:lnSpc>
              <a:spcBef>
                <a:spcPts val="600"/>
              </a:spcBef>
              <a:spcAft>
                <a:spcPts val="600"/>
              </a:spcAft>
              <a:buFont typeface="+mj-lt"/>
              <a:buAutoNum type="arabicPeriod"/>
            </a:pPr>
            <a:r>
              <a:rPr lang="en-US" sz="3200" dirty="0" smtClean="0">
                <a:latin typeface="Arial Rounded MT Bold" pitchFamily="34" charset="0"/>
              </a:rPr>
              <a:t>Value </a:t>
            </a:r>
            <a:r>
              <a:rPr lang="en-US" sz="3200" dirty="0">
                <a:latin typeface="Arial Rounded MT Bold" pitchFamily="34" charset="0"/>
              </a:rPr>
              <a:t>transparency: Be open and positively disposed to scrutiny. </a:t>
            </a:r>
            <a:endParaRPr lang="en-US" sz="3200" dirty="0" smtClean="0">
              <a:latin typeface="Arial Rounded MT Bold" pitchFamily="34" charset="0"/>
            </a:endParaRPr>
          </a:p>
        </p:txBody>
      </p:sp>
      <p:cxnSp>
        <p:nvCxnSpPr>
          <p:cNvPr id="6" name="Straight Connector 5"/>
          <p:cNvCxnSpPr/>
          <p:nvPr/>
        </p:nvCxnSpPr>
        <p:spPr>
          <a:xfrm>
            <a:off x="381000" y="6553200"/>
            <a:ext cx="8686800" cy="0"/>
          </a:xfrm>
          <a:prstGeom prst="line">
            <a:avLst/>
          </a:prstGeom>
          <a:ln w="31750" cmpd="thinThick"/>
        </p:spPr>
        <p:style>
          <a:lnRef idx="2">
            <a:schemeClr val="dk1"/>
          </a:lnRef>
          <a:fillRef idx="0">
            <a:schemeClr val="dk1"/>
          </a:fillRef>
          <a:effectRef idx="1">
            <a:schemeClr val="dk1"/>
          </a:effectRef>
          <a:fontRef idx="minor">
            <a:schemeClr val="tx1"/>
          </a:fontRef>
        </p:style>
      </p:cxnSp>
      <p:sp>
        <p:nvSpPr>
          <p:cNvPr id="8" name="Footer Placeholder 3"/>
          <p:cNvSpPr>
            <a:spLocks noGrp="1"/>
          </p:cNvSpPr>
          <p:nvPr>
            <p:ph type="ftr" sz="quarter" idx="11"/>
          </p:nvPr>
        </p:nvSpPr>
        <p:spPr>
          <a:xfrm>
            <a:off x="228600" y="6492875"/>
            <a:ext cx="8839200" cy="365125"/>
          </a:xfrm>
        </p:spPr>
        <p:txBody>
          <a:bodyPr/>
          <a:lstStyle/>
          <a:p>
            <a:r>
              <a:rPr lang="en-US" sz="1600" dirty="0" smtClean="0">
                <a:solidFill>
                  <a:srgbClr val="FF0000"/>
                </a:solidFill>
                <a:latin typeface="Bauhaus 93" pitchFamily="82" charset="0"/>
              </a:rPr>
              <a:t>TREM CHURCH GROWTH 2020: </a:t>
            </a:r>
            <a:r>
              <a:rPr lang="en-US" sz="1600" i="1" dirty="0" smtClean="0">
                <a:solidFill>
                  <a:srgbClr val="FF0000"/>
                </a:solidFill>
                <a:latin typeface="Algerian" pitchFamily="82" charset="0"/>
              </a:rPr>
              <a:t>THE PORTRAIT OF A PERSON INFLUENCE: </a:t>
            </a:r>
            <a:r>
              <a:rPr lang="en-US" sz="1600" dirty="0" smtClean="0">
                <a:solidFill>
                  <a:srgbClr val="FF0000"/>
                </a:solidFill>
                <a:latin typeface="Arial Black" pitchFamily="34" charset="0"/>
              </a:rPr>
              <a:t>INTERGRITY</a:t>
            </a:r>
            <a:endParaRPr lang="en-US" sz="1600" dirty="0">
              <a:solidFill>
                <a:srgbClr val="FF0000"/>
              </a:solidFill>
              <a:latin typeface="Arial Black" pitchFamily="34" charset="0"/>
            </a:endParaRPr>
          </a:p>
        </p:txBody>
      </p:sp>
    </p:spTree>
    <p:extLst>
      <p:ext uri="{BB962C8B-B14F-4D97-AF65-F5344CB8AC3E}">
        <p14:creationId xmlns:p14="http://schemas.microsoft.com/office/powerpoint/2010/main" val="31787496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600" cy="838200"/>
          </a:xfrm>
        </p:spPr>
        <p:txBody>
          <a:bodyPr>
            <a:noAutofit/>
          </a:bodyPr>
          <a:lstStyle/>
          <a:p>
            <a:pPr>
              <a:lnSpc>
                <a:spcPct val="80000"/>
              </a:lnSpc>
            </a:pPr>
            <a:r>
              <a:rPr lang="en-US" sz="3200" dirty="0" smtClean="0">
                <a:solidFill>
                  <a:srgbClr val="002060"/>
                </a:solidFill>
                <a:latin typeface="Arial Black" pitchFamily="34" charset="0"/>
              </a:rPr>
              <a:t>DEVELOPING AND LIVING QUALITIES OF INTEGRITY </a:t>
            </a:r>
            <a:endParaRPr lang="en-US" sz="3200" dirty="0">
              <a:solidFill>
                <a:srgbClr val="002060"/>
              </a:solidFill>
              <a:latin typeface="Arial Black" pitchFamily="34" charset="0"/>
            </a:endParaRPr>
          </a:p>
        </p:txBody>
      </p:sp>
      <p:sp>
        <p:nvSpPr>
          <p:cNvPr id="3" name="Content Placeholder 2"/>
          <p:cNvSpPr>
            <a:spLocks noGrp="1"/>
          </p:cNvSpPr>
          <p:nvPr>
            <p:ph idx="1"/>
          </p:nvPr>
        </p:nvSpPr>
        <p:spPr>
          <a:xfrm>
            <a:off x="304800" y="1371600"/>
            <a:ext cx="8534400" cy="5029200"/>
          </a:xfrm>
        </p:spPr>
        <p:txBody>
          <a:bodyPr>
            <a:noAutofit/>
          </a:bodyPr>
          <a:lstStyle/>
          <a:p>
            <a:pPr marL="917575" lvl="2" indent="-455613" algn="just">
              <a:lnSpc>
                <a:spcPct val="80000"/>
              </a:lnSpc>
              <a:spcBef>
                <a:spcPts val="600"/>
              </a:spcBef>
              <a:spcAft>
                <a:spcPts val="600"/>
              </a:spcAft>
              <a:buFont typeface="+mj-lt"/>
              <a:buAutoNum type="arabicPeriod" startAt="4"/>
            </a:pPr>
            <a:r>
              <a:rPr lang="en-US" sz="3200" dirty="0">
                <a:latin typeface="Arial Rounded MT Bold" pitchFamily="34" charset="0"/>
              </a:rPr>
              <a:t>Exemplify humility. In honor, prefer the other person, esteem the other person more highly. </a:t>
            </a:r>
          </a:p>
          <a:p>
            <a:pPr marL="914400" lvl="2" indent="-461963" algn="just">
              <a:lnSpc>
                <a:spcPct val="80000"/>
              </a:lnSpc>
              <a:spcBef>
                <a:spcPts val="600"/>
              </a:spcBef>
              <a:spcAft>
                <a:spcPts val="600"/>
              </a:spcAft>
              <a:buFont typeface="+mj-lt"/>
              <a:buAutoNum type="arabicPeriod" startAt="4"/>
            </a:pPr>
            <a:r>
              <a:rPr lang="en-US" sz="3200" dirty="0">
                <a:latin typeface="Arial Rounded MT Bold" pitchFamily="34" charset="0"/>
              </a:rPr>
              <a:t>Demonstrate your support of others. Show to people that you care. </a:t>
            </a:r>
          </a:p>
          <a:p>
            <a:pPr marL="914400" lvl="2" indent="-461963" algn="just">
              <a:lnSpc>
                <a:spcPct val="80000"/>
              </a:lnSpc>
              <a:spcBef>
                <a:spcPts val="600"/>
              </a:spcBef>
              <a:spcAft>
                <a:spcPts val="600"/>
              </a:spcAft>
              <a:buFont typeface="+mj-lt"/>
              <a:buAutoNum type="arabicPeriod" startAt="4"/>
            </a:pPr>
            <a:r>
              <a:rPr lang="en-US" sz="3200" dirty="0">
                <a:latin typeface="Arial Rounded MT Bold" pitchFamily="34" charset="0"/>
              </a:rPr>
              <a:t>Fulfill your promises. Don’t pledge what you won’t do. </a:t>
            </a:r>
          </a:p>
          <a:p>
            <a:pPr marL="914400" lvl="2" indent="-461963" algn="just">
              <a:lnSpc>
                <a:spcPct val="80000"/>
              </a:lnSpc>
              <a:spcBef>
                <a:spcPts val="600"/>
              </a:spcBef>
              <a:spcAft>
                <a:spcPts val="600"/>
              </a:spcAft>
              <a:buFont typeface="+mj-lt"/>
              <a:buAutoNum type="arabicPeriod" startAt="4"/>
            </a:pPr>
            <a:r>
              <a:rPr lang="en-US" sz="3200" dirty="0">
                <a:latin typeface="Arial Rounded MT Bold" pitchFamily="34" charset="0"/>
              </a:rPr>
              <a:t>Embrace an attitude of service. (Serve people, don’t boss them)</a:t>
            </a:r>
            <a:endParaRPr lang="en-US" sz="3200" i="1" dirty="0">
              <a:latin typeface="Arial Rounded MT Bold" pitchFamily="34" charset="0"/>
            </a:endParaRPr>
          </a:p>
        </p:txBody>
      </p:sp>
      <p:cxnSp>
        <p:nvCxnSpPr>
          <p:cNvPr id="6" name="Straight Connector 5"/>
          <p:cNvCxnSpPr/>
          <p:nvPr/>
        </p:nvCxnSpPr>
        <p:spPr>
          <a:xfrm>
            <a:off x="381000" y="6553200"/>
            <a:ext cx="8686800" cy="0"/>
          </a:xfrm>
          <a:prstGeom prst="line">
            <a:avLst/>
          </a:prstGeom>
          <a:ln w="31750" cmpd="thinThick"/>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228600" y="6492875"/>
            <a:ext cx="8839200" cy="365125"/>
          </a:xfrm>
        </p:spPr>
        <p:txBody>
          <a:bodyPr/>
          <a:lstStyle/>
          <a:p>
            <a:r>
              <a:rPr lang="en-US" sz="1600" dirty="0" smtClean="0">
                <a:solidFill>
                  <a:srgbClr val="FF0000"/>
                </a:solidFill>
                <a:latin typeface="Bauhaus 93" pitchFamily="82" charset="0"/>
              </a:rPr>
              <a:t>TREM CHURCH GROWTH 2020: </a:t>
            </a:r>
            <a:r>
              <a:rPr lang="en-US" sz="1600" i="1" dirty="0" smtClean="0">
                <a:solidFill>
                  <a:srgbClr val="FF0000"/>
                </a:solidFill>
                <a:latin typeface="Algerian" pitchFamily="82" charset="0"/>
              </a:rPr>
              <a:t>THE PORTRAIT OF A PERSON INFLUENCE: </a:t>
            </a:r>
            <a:r>
              <a:rPr lang="en-US" sz="1600" dirty="0" smtClean="0">
                <a:solidFill>
                  <a:srgbClr val="FF0000"/>
                </a:solidFill>
                <a:latin typeface="Arial Black" pitchFamily="34" charset="0"/>
              </a:rPr>
              <a:t>INTERGRITY</a:t>
            </a:r>
            <a:endParaRPr lang="en-US" sz="1600" dirty="0">
              <a:solidFill>
                <a:srgbClr val="FF0000"/>
              </a:solidFill>
              <a:latin typeface="Arial Black" pitchFamily="34" charset="0"/>
            </a:endParaRPr>
          </a:p>
        </p:txBody>
      </p:sp>
    </p:spTree>
    <p:extLst>
      <p:ext uri="{BB962C8B-B14F-4D97-AF65-F5344CB8AC3E}">
        <p14:creationId xmlns:p14="http://schemas.microsoft.com/office/powerpoint/2010/main" val="33946673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2590800"/>
          </a:xfrm>
        </p:spPr>
        <p:txBody>
          <a:bodyPr>
            <a:normAutofit/>
          </a:bodyPr>
          <a:lstStyle/>
          <a:p>
            <a:pPr marL="0" indent="0" algn="ctr">
              <a:buNone/>
            </a:pPr>
            <a:r>
              <a:rPr lang="en-US" sz="8000" dirty="0" smtClean="0">
                <a:solidFill>
                  <a:srgbClr val="FF0000"/>
                </a:solidFill>
                <a:latin typeface="Arial Black" pitchFamily="34" charset="0"/>
              </a:rPr>
              <a:t>THANK YOU </a:t>
            </a:r>
            <a:endParaRPr lang="en-US" sz="6000" dirty="0" smtClean="0">
              <a:solidFill>
                <a:srgbClr val="FF0000"/>
              </a:solidFill>
              <a:latin typeface="Arial Black" pitchFamily="34" charset="0"/>
            </a:endParaRPr>
          </a:p>
          <a:p>
            <a:pPr marL="0" indent="0" algn="ctr">
              <a:buNone/>
            </a:pPr>
            <a:r>
              <a:rPr lang="en-US" sz="4800" dirty="0" smtClean="0">
                <a:latin typeface="Adobe Hebrew" pitchFamily="18" charset="-79"/>
                <a:cs typeface="Adobe Hebrew" pitchFamily="18" charset="-79"/>
              </a:rPr>
              <a:t>FOR YOUR AUDIENCE</a:t>
            </a:r>
            <a:endParaRPr lang="en-US" sz="4800" dirty="0">
              <a:latin typeface="Adobe Hebrew" pitchFamily="18" charset="-79"/>
              <a:cs typeface="Adobe Hebrew" pitchFamily="18" charset="-79"/>
            </a:endParaRPr>
          </a:p>
        </p:txBody>
      </p:sp>
      <p:sp>
        <p:nvSpPr>
          <p:cNvPr id="5" name="Footer Placeholder 3"/>
          <p:cNvSpPr>
            <a:spLocks noGrp="1"/>
          </p:cNvSpPr>
          <p:nvPr/>
        </p:nvSpPr>
        <p:spPr>
          <a:xfrm>
            <a:off x="178067" y="6400800"/>
            <a:ext cx="88392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dirty="0" smtClean="0">
                <a:solidFill>
                  <a:srgbClr val="FF0000"/>
                </a:solidFill>
                <a:latin typeface="Bauhaus 93" pitchFamily="82" charset="0"/>
              </a:rPr>
              <a:t>TREM CHURCH GROWTH 2020: </a:t>
            </a:r>
            <a:r>
              <a:rPr lang="en-US" sz="1600" i="1" dirty="0" smtClean="0">
                <a:solidFill>
                  <a:srgbClr val="FF0000"/>
                </a:solidFill>
                <a:latin typeface="Algerian" pitchFamily="82" charset="0"/>
              </a:rPr>
              <a:t>THE PORTRAIT OF A PERSON INFLUENCE: </a:t>
            </a:r>
            <a:r>
              <a:rPr lang="en-US" sz="1600" dirty="0" smtClean="0">
                <a:solidFill>
                  <a:srgbClr val="FF0000"/>
                </a:solidFill>
                <a:latin typeface="Arial Black" pitchFamily="34" charset="0"/>
              </a:rPr>
              <a:t>INTERGRITY</a:t>
            </a:r>
            <a:endParaRPr lang="en-US" sz="1600" dirty="0">
              <a:solidFill>
                <a:srgbClr val="FF0000"/>
              </a:solidFill>
              <a:latin typeface="Arial Black" pitchFamily="34" charset="0"/>
            </a:endParaRPr>
          </a:p>
        </p:txBody>
      </p:sp>
    </p:spTree>
    <p:extLst>
      <p:ext uri="{BB962C8B-B14F-4D97-AF65-F5344CB8AC3E}">
        <p14:creationId xmlns:p14="http://schemas.microsoft.com/office/powerpoint/2010/main" val="1016396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914400"/>
          </a:xfrm>
        </p:spPr>
        <p:txBody>
          <a:bodyPr>
            <a:noAutofit/>
          </a:bodyPr>
          <a:lstStyle/>
          <a:p>
            <a:pPr>
              <a:lnSpc>
                <a:spcPct val="80000"/>
              </a:lnSpc>
            </a:pPr>
            <a:r>
              <a:rPr lang="en-US" sz="3600" dirty="0" smtClean="0">
                <a:latin typeface="Arial Black" pitchFamily="34" charset="0"/>
              </a:rPr>
              <a:t>INFLUENCE</a:t>
            </a:r>
            <a:endParaRPr lang="en-US" sz="3600" dirty="0">
              <a:latin typeface="Arial Black" pitchFamily="34" charset="0"/>
            </a:endParaRPr>
          </a:p>
        </p:txBody>
      </p:sp>
      <p:sp>
        <p:nvSpPr>
          <p:cNvPr id="3" name="Content Placeholder 2"/>
          <p:cNvSpPr>
            <a:spLocks noGrp="1"/>
          </p:cNvSpPr>
          <p:nvPr>
            <p:ph idx="1"/>
          </p:nvPr>
        </p:nvSpPr>
        <p:spPr>
          <a:xfrm>
            <a:off x="228600" y="838200"/>
            <a:ext cx="8610600" cy="5562600"/>
          </a:xfrm>
        </p:spPr>
        <p:txBody>
          <a:bodyPr>
            <a:normAutofit fontScale="77500" lnSpcReduction="20000"/>
          </a:bodyPr>
          <a:lstStyle/>
          <a:p>
            <a:pPr marL="461963" lvl="0" indent="-461963" algn="just">
              <a:spcBef>
                <a:spcPts val="1200"/>
              </a:spcBef>
              <a:spcAft>
                <a:spcPts val="1200"/>
              </a:spcAft>
              <a:buFont typeface="Wingdings" pitchFamily="2" charset="2"/>
              <a:buChar char="v"/>
            </a:pPr>
            <a:r>
              <a:rPr lang="en-US" sz="3400" dirty="0" smtClean="0">
                <a:latin typeface="Arial Rounded MT Bold" pitchFamily="34" charset="0"/>
              </a:rPr>
              <a:t>"</a:t>
            </a:r>
            <a:r>
              <a:rPr lang="en-US" sz="3400" dirty="0">
                <a:latin typeface="Arial Rounded MT Bold" pitchFamily="34" charset="0"/>
              </a:rPr>
              <a:t>My mother was the most beautiful woman I ever saw. All I am I owe to my mother. I attribute all my success in life to the moral, intellectual and physical education I received from her."                                                                                 —George Washington. </a:t>
            </a:r>
            <a:r>
              <a:rPr lang="en-US" sz="3400" dirty="0" smtClean="0">
                <a:latin typeface="Arial Rounded MT Bold" pitchFamily="34" charset="0"/>
              </a:rPr>
              <a:t>"</a:t>
            </a:r>
            <a:r>
              <a:rPr lang="en-US" sz="3400" dirty="0">
                <a:latin typeface="Arial Rounded MT Bold" pitchFamily="34" charset="0"/>
              </a:rPr>
              <a:t>All that I am or ever hope to be, I owe to my angel Mother." - "I remember my mother's prayers and they have always followed me. They have clung to me all my life."                                                                                 —Abraham Lincoln. </a:t>
            </a:r>
            <a:endParaRPr lang="en-US" sz="3400" dirty="0" smtClean="0">
              <a:latin typeface="Arial Rounded MT Bold" pitchFamily="34" charset="0"/>
            </a:endParaRPr>
          </a:p>
          <a:p>
            <a:pPr marL="461963" lvl="0" indent="-461963" algn="just">
              <a:spcBef>
                <a:spcPts val="1200"/>
              </a:spcBef>
              <a:spcAft>
                <a:spcPts val="1200"/>
              </a:spcAft>
              <a:buFont typeface="Wingdings" pitchFamily="2" charset="2"/>
              <a:buChar char="v"/>
            </a:pPr>
            <a:r>
              <a:rPr lang="en-US" sz="3400" dirty="0" smtClean="0">
                <a:latin typeface="Arial Rounded MT Bold" pitchFamily="34" charset="0"/>
              </a:rPr>
              <a:t>"</a:t>
            </a:r>
            <a:r>
              <a:rPr lang="en-US" sz="3400" dirty="0">
                <a:latin typeface="Arial Rounded MT Bold" pitchFamily="34" charset="0"/>
              </a:rPr>
              <a:t>There never was a woman like her. She was gentle as a dove and brave as a lioness... The memory of my mother and her teachings were, after all, the only capital I had to start life with, and on that capital I have made my way."                                                                                 —Andrew Jackson.</a:t>
            </a:r>
            <a:endParaRPr lang="en-US" dirty="0">
              <a:latin typeface="Arial Rounded MT Bold" pitchFamily="34" charset="0"/>
            </a:endParaRPr>
          </a:p>
        </p:txBody>
      </p:sp>
      <p:cxnSp>
        <p:nvCxnSpPr>
          <p:cNvPr id="6" name="Straight Connector 5"/>
          <p:cNvCxnSpPr/>
          <p:nvPr/>
        </p:nvCxnSpPr>
        <p:spPr>
          <a:xfrm>
            <a:off x="381000" y="6553200"/>
            <a:ext cx="8686800" cy="0"/>
          </a:xfrm>
          <a:prstGeom prst="line">
            <a:avLst/>
          </a:prstGeom>
          <a:ln w="31750" cmpd="thinThick"/>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228600" y="6492875"/>
            <a:ext cx="8839200" cy="365125"/>
          </a:xfrm>
        </p:spPr>
        <p:txBody>
          <a:bodyPr/>
          <a:lstStyle/>
          <a:p>
            <a:r>
              <a:rPr lang="en-US" sz="1600" dirty="0" smtClean="0">
                <a:solidFill>
                  <a:srgbClr val="FF0000"/>
                </a:solidFill>
                <a:latin typeface="Bauhaus 93" pitchFamily="82" charset="0"/>
              </a:rPr>
              <a:t>TREM CHURCH GROWTH 2020: </a:t>
            </a:r>
            <a:r>
              <a:rPr lang="en-US" sz="1600" i="1" dirty="0" smtClean="0">
                <a:solidFill>
                  <a:srgbClr val="FF0000"/>
                </a:solidFill>
                <a:latin typeface="Algerian" pitchFamily="82" charset="0"/>
              </a:rPr>
              <a:t>THE PORTRAIT OF A PERSON INFLUENCE: </a:t>
            </a:r>
            <a:r>
              <a:rPr lang="en-US" sz="1600" dirty="0" smtClean="0">
                <a:solidFill>
                  <a:srgbClr val="FF0000"/>
                </a:solidFill>
                <a:latin typeface="Arial Black" pitchFamily="34" charset="0"/>
              </a:rPr>
              <a:t>INTERGRITY</a:t>
            </a:r>
            <a:endParaRPr lang="en-US" sz="1600" dirty="0">
              <a:solidFill>
                <a:srgbClr val="FF0000"/>
              </a:solidFill>
              <a:latin typeface="Arial Black" pitchFamily="34" charset="0"/>
            </a:endParaRPr>
          </a:p>
        </p:txBody>
      </p:sp>
    </p:spTree>
    <p:extLst>
      <p:ext uri="{BB962C8B-B14F-4D97-AF65-F5344CB8AC3E}">
        <p14:creationId xmlns:p14="http://schemas.microsoft.com/office/powerpoint/2010/main" val="1212653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914400"/>
          </a:xfrm>
        </p:spPr>
        <p:txBody>
          <a:bodyPr>
            <a:noAutofit/>
          </a:bodyPr>
          <a:lstStyle/>
          <a:p>
            <a:pPr>
              <a:lnSpc>
                <a:spcPct val="80000"/>
              </a:lnSpc>
            </a:pPr>
            <a:r>
              <a:rPr lang="en-US" sz="3600" dirty="0" smtClean="0">
                <a:latin typeface="Arial Black" pitchFamily="34" charset="0"/>
              </a:rPr>
              <a:t>INFLUENCE</a:t>
            </a:r>
            <a:endParaRPr lang="en-US" sz="3600" dirty="0">
              <a:latin typeface="Arial Black" pitchFamily="34" charset="0"/>
            </a:endParaRPr>
          </a:p>
        </p:txBody>
      </p:sp>
      <p:sp>
        <p:nvSpPr>
          <p:cNvPr id="3" name="Content Placeholder 2"/>
          <p:cNvSpPr>
            <a:spLocks noGrp="1"/>
          </p:cNvSpPr>
          <p:nvPr>
            <p:ph idx="1"/>
          </p:nvPr>
        </p:nvSpPr>
        <p:spPr>
          <a:xfrm>
            <a:off x="228600" y="914400"/>
            <a:ext cx="8610600" cy="5562600"/>
          </a:xfrm>
        </p:spPr>
        <p:txBody>
          <a:bodyPr>
            <a:normAutofit/>
          </a:bodyPr>
          <a:lstStyle/>
          <a:p>
            <a:pPr marL="461963" lvl="0" indent="-461963" algn="just">
              <a:lnSpc>
                <a:spcPct val="80000"/>
              </a:lnSpc>
              <a:spcBef>
                <a:spcPts val="1200"/>
              </a:spcBef>
              <a:spcAft>
                <a:spcPts val="1200"/>
              </a:spcAft>
              <a:buFont typeface="Wingdings" pitchFamily="2" charset="2"/>
              <a:buChar char="v"/>
            </a:pPr>
            <a:r>
              <a:rPr lang="en-US" sz="3400" dirty="0">
                <a:latin typeface="Arial Rounded MT Bold" pitchFamily="34" charset="0"/>
              </a:rPr>
              <a:t>The capacity to have an effect on the character, development, or </a:t>
            </a:r>
            <a:r>
              <a:rPr lang="en-US" sz="3400" dirty="0" err="1">
                <a:latin typeface="Arial Rounded MT Bold" pitchFamily="34" charset="0"/>
              </a:rPr>
              <a:t>behaviour</a:t>
            </a:r>
            <a:r>
              <a:rPr lang="en-US" sz="3400" dirty="0">
                <a:latin typeface="Arial Rounded MT Bold" pitchFamily="34" charset="0"/>
              </a:rPr>
              <a:t> of someone or something.   You can inﬂuence someone</a:t>
            </a:r>
            <a:r>
              <a:rPr lang="en-US" sz="3400" dirty="0" smtClean="0">
                <a:latin typeface="Arial Rounded MT Bold" pitchFamily="34" charset="0"/>
              </a:rPr>
              <a:t>.</a:t>
            </a:r>
          </a:p>
          <a:p>
            <a:pPr marL="461963" lvl="0" indent="-461963" algn="just">
              <a:lnSpc>
                <a:spcPct val="80000"/>
              </a:lnSpc>
              <a:spcBef>
                <a:spcPts val="1200"/>
              </a:spcBef>
              <a:spcAft>
                <a:spcPts val="1200"/>
              </a:spcAft>
              <a:buFont typeface="Wingdings" pitchFamily="2" charset="2"/>
              <a:buChar char="v"/>
            </a:pPr>
            <a:r>
              <a:rPr lang="en-US" dirty="0">
                <a:latin typeface="Arial Rounded MT Bold" pitchFamily="34" charset="0"/>
              </a:rPr>
              <a:t>The effect itself. </a:t>
            </a:r>
            <a:endParaRPr lang="en-US" dirty="0" smtClean="0">
              <a:latin typeface="Arial Rounded MT Bold" pitchFamily="34" charset="0"/>
            </a:endParaRPr>
          </a:p>
          <a:p>
            <a:pPr marL="461963" lvl="0" indent="-461963" algn="just">
              <a:lnSpc>
                <a:spcPct val="80000"/>
              </a:lnSpc>
              <a:spcBef>
                <a:spcPts val="1200"/>
              </a:spcBef>
              <a:spcAft>
                <a:spcPts val="1200"/>
              </a:spcAft>
              <a:buFont typeface="Wingdings" pitchFamily="2" charset="2"/>
              <a:buChar char="v"/>
            </a:pPr>
            <a:r>
              <a:rPr lang="en-US" dirty="0" smtClean="0">
                <a:latin typeface="Arial Rounded MT Bold" pitchFamily="34" charset="0"/>
              </a:rPr>
              <a:t>The </a:t>
            </a:r>
            <a:r>
              <a:rPr lang="en-US" dirty="0">
                <a:latin typeface="Arial Rounded MT Bold" pitchFamily="34" charset="0"/>
              </a:rPr>
              <a:t>change a person or thing produces in someone or something.   You produce an inﬂuence.   Praying, studying and giving can be an inﬂuence seen in someone due to his association with you.</a:t>
            </a:r>
          </a:p>
        </p:txBody>
      </p:sp>
      <p:cxnSp>
        <p:nvCxnSpPr>
          <p:cNvPr id="6" name="Straight Connector 5"/>
          <p:cNvCxnSpPr/>
          <p:nvPr/>
        </p:nvCxnSpPr>
        <p:spPr>
          <a:xfrm>
            <a:off x="381000" y="6553200"/>
            <a:ext cx="8686800" cy="0"/>
          </a:xfrm>
          <a:prstGeom prst="line">
            <a:avLst/>
          </a:prstGeom>
          <a:ln w="31750" cmpd="thinThick"/>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228600" y="6492875"/>
            <a:ext cx="8839200" cy="365125"/>
          </a:xfrm>
        </p:spPr>
        <p:txBody>
          <a:bodyPr/>
          <a:lstStyle/>
          <a:p>
            <a:r>
              <a:rPr lang="en-US" sz="1600" dirty="0" smtClean="0">
                <a:solidFill>
                  <a:srgbClr val="FF0000"/>
                </a:solidFill>
                <a:latin typeface="Bauhaus 93" pitchFamily="82" charset="0"/>
              </a:rPr>
              <a:t>TREM CHURCH GROWTH 2020: </a:t>
            </a:r>
            <a:r>
              <a:rPr lang="en-US" sz="1600" i="1" dirty="0" smtClean="0">
                <a:solidFill>
                  <a:srgbClr val="FF0000"/>
                </a:solidFill>
                <a:latin typeface="Algerian" pitchFamily="82" charset="0"/>
              </a:rPr>
              <a:t>THE PORTRAIT OF A PERSON INFLUENCE: </a:t>
            </a:r>
            <a:r>
              <a:rPr lang="en-US" sz="1600" dirty="0" smtClean="0">
                <a:solidFill>
                  <a:srgbClr val="FF0000"/>
                </a:solidFill>
                <a:latin typeface="Arial Black" pitchFamily="34" charset="0"/>
              </a:rPr>
              <a:t>INTERGRITY</a:t>
            </a:r>
            <a:endParaRPr lang="en-US" sz="1600" dirty="0">
              <a:solidFill>
                <a:srgbClr val="FF0000"/>
              </a:solidFill>
              <a:latin typeface="Arial Black" pitchFamily="34" charset="0"/>
            </a:endParaRPr>
          </a:p>
        </p:txBody>
      </p:sp>
    </p:spTree>
    <p:extLst>
      <p:ext uri="{BB962C8B-B14F-4D97-AF65-F5344CB8AC3E}">
        <p14:creationId xmlns:p14="http://schemas.microsoft.com/office/powerpoint/2010/main" val="8282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914400"/>
          </a:xfrm>
        </p:spPr>
        <p:txBody>
          <a:bodyPr>
            <a:noAutofit/>
          </a:bodyPr>
          <a:lstStyle/>
          <a:p>
            <a:pPr>
              <a:lnSpc>
                <a:spcPct val="80000"/>
              </a:lnSpc>
            </a:pPr>
            <a:r>
              <a:rPr lang="en-US" sz="3600" dirty="0" smtClean="0">
                <a:latin typeface="Arial Black" pitchFamily="34" charset="0"/>
              </a:rPr>
              <a:t>INFLUENCE</a:t>
            </a:r>
            <a:endParaRPr lang="en-US" sz="3600" dirty="0">
              <a:latin typeface="Arial Black" pitchFamily="34" charset="0"/>
            </a:endParaRPr>
          </a:p>
        </p:txBody>
      </p:sp>
      <p:sp>
        <p:nvSpPr>
          <p:cNvPr id="3" name="Content Placeholder 2"/>
          <p:cNvSpPr>
            <a:spLocks noGrp="1"/>
          </p:cNvSpPr>
          <p:nvPr>
            <p:ph idx="1"/>
          </p:nvPr>
        </p:nvSpPr>
        <p:spPr>
          <a:xfrm>
            <a:off x="228600" y="1066800"/>
            <a:ext cx="8610600" cy="5410200"/>
          </a:xfrm>
        </p:spPr>
        <p:txBody>
          <a:bodyPr>
            <a:normAutofit/>
          </a:bodyPr>
          <a:lstStyle/>
          <a:p>
            <a:pPr marL="461963" lvl="0" indent="-461963" algn="just">
              <a:lnSpc>
                <a:spcPct val="80000"/>
              </a:lnSpc>
              <a:spcBef>
                <a:spcPts val="1200"/>
              </a:spcBef>
              <a:spcAft>
                <a:spcPts val="1200"/>
              </a:spcAft>
              <a:buFont typeface="Wingdings" pitchFamily="2" charset="2"/>
              <a:buChar char="v"/>
            </a:pPr>
            <a:r>
              <a:rPr lang="en-US" sz="4000" dirty="0">
                <a:latin typeface="Arial Rounded MT Bold" pitchFamily="34" charset="0"/>
              </a:rPr>
              <a:t>A person or thing with the capacity to have an effect on the character, development or behavior of someone or something.   </a:t>
            </a:r>
            <a:endParaRPr lang="en-US" sz="4000" dirty="0" smtClean="0">
              <a:latin typeface="Arial Rounded MT Bold" pitchFamily="34" charset="0"/>
            </a:endParaRPr>
          </a:p>
          <a:p>
            <a:pPr marL="862013" lvl="1" indent="-461963" algn="just">
              <a:lnSpc>
                <a:spcPct val="80000"/>
              </a:lnSpc>
              <a:spcBef>
                <a:spcPts val="1200"/>
              </a:spcBef>
              <a:spcAft>
                <a:spcPts val="1200"/>
              </a:spcAft>
              <a:buFont typeface="Wingdings" pitchFamily="2" charset="2"/>
              <a:buChar char="v"/>
            </a:pPr>
            <a:r>
              <a:rPr lang="en-US" sz="3600" dirty="0" smtClean="0">
                <a:latin typeface="Arial Rounded MT Bold" pitchFamily="34" charset="0"/>
              </a:rPr>
              <a:t>You </a:t>
            </a:r>
            <a:r>
              <a:rPr lang="en-US" sz="3600" dirty="0">
                <a:latin typeface="Arial Rounded MT Bold" pitchFamily="34" charset="0"/>
              </a:rPr>
              <a:t>can have an inﬂuence on someone.</a:t>
            </a:r>
          </a:p>
        </p:txBody>
      </p:sp>
      <p:cxnSp>
        <p:nvCxnSpPr>
          <p:cNvPr id="6" name="Straight Connector 5"/>
          <p:cNvCxnSpPr/>
          <p:nvPr/>
        </p:nvCxnSpPr>
        <p:spPr>
          <a:xfrm>
            <a:off x="381000" y="6553200"/>
            <a:ext cx="8686800" cy="0"/>
          </a:xfrm>
          <a:prstGeom prst="line">
            <a:avLst/>
          </a:prstGeom>
          <a:ln w="31750" cmpd="thinThick"/>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228600" y="6492875"/>
            <a:ext cx="8839200" cy="365125"/>
          </a:xfrm>
        </p:spPr>
        <p:txBody>
          <a:bodyPr/>
          <a:lstStyle/>
          <a:p>
            <a:r>
              <a:rPr lang="en-US" sz="1600" dirty="0" smtClean="0">
                <a:solidFill>
                  <a:srgbClr val="FF0000"/>
                </a:solidFill>
                <a:latin typeface="Bauhaus 93" pitchFamily="82" charset="0"/>
              </a:rPr>
              <a:t>TREM CHURCH GROWTH 2020: </a:t>
            </a:r>
            <a:r>
              <a:rPr lang="en-US" sz="1600" i="1" dirty="0" smtClean="0">
                <a:solidFill>
                  <a:srgbClr val="FF0000"/>
                </a:solidFill>
                <a:latin typeface="Algerian" pitchFamily="82" charset="0"/>
              </a:rPr>
              <a:t>THE PORTRAIT OF A PERSON INFLUENCE: </a:t>
            </a:r>
            <a:r>
              <a:rPr lang="en-US" sz="1600" dirty="0" smtClean="0">
                <a:solidFill>
                  <a:srgbClr val="FF0000"/>
                </a:solidFill>
                <a:latin typeface="Arial Black" pitchFamily="34" charset="0"/>
              </a:rPr>
              <a:t>INTERGRITY</a:t>
            </a:r>
            <a:endParaRPr lang="en-US" sz="1600" dirty="0">
              <a:solidFill>
                <a:srgbClr val="FF0000"/>
              </a:solidFill>
              <a:latin typeface="Arial Black" pitchFamily="34" charset="0"/>
            </a:endParaRPr>
          </a:p>
        </p:txBody>
      </p:sp>
    </p:spTree>
    <p:extLst>
      <p:ext uri="{BB962C8B-B14F-4D97-AF65-F5344CB8AC3E}">
        <p14:creationId xmlns:p14="http://schemas.microsoft.com/office/powerpoint/2010/main" val="295277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914400"/>
          </a:xfrm>
        </p:spPr>
        <p:txBody>
          <a:bodyPr>
            <a:noAutofit/>
          </a:bodyPr>
          <a:lstStyle/>
          <a:p>
            <a:pPr>
              <a:lnSpc>
                <a:spcPct val="80000"/>
              </a:lnSpc>
            </a:pPr>
            <a:r>
              <a:rPr lang="en-US" sz="3600" dirty="0" smtClean="0">
                <a:latin typeface="Arial Black" pitchFamily="34" charset="0"/>
              </a:rPr>
              <a:t>INFLUENCE</a:t>
            </a:r>
            <a:endParaRPr lang="en-US" sz="3600" dirty="0">
              <a:latin typeface="Arial Black" pitchFamily="34" charset="0"/>
            </a:endParaRPr>
          </a:p>
        </p:txBody>
      </p:sp>
      <p:sp>
        <p:nvSpPr>
          <p:cNvPr id="3" name="Content Placeholder 2"/>
          <p:cNvSpPr>
            <a:spLocks noGrp="1"/>
          </p:cNvSpPr>
          <p:nvPr>
            <p:ph idx="1"/>
          </p:nvPr>
        </p:nvSpPr>
        <p:spPr>
          <a:xfrm>
            <a:off x="228600" y="990600"/>
            <a:ext cx="8610600" cy="5562600"/>
          </a:xfrm>
        </p:spPr>
        <p:txBody>
          <a:bodyPr>
            <a:noAutofit/>
          </a:bodyPr>
          <a:lstStyle/>
          <a:p>
            <a:pPr marL="461963" lvl="0" indent="-461963" algn="just">
              <a:lnSpc>
                <a:spcPct val="80000"/>
              </a:lnSpc>
              <a:spcBef>
                <a:spcPts val="1200"/>
              </a:spcBef>
              <a:spcAft>
                <a:spcPts val="1200"/>
              </a:spcAft>
              <a:buFont typeface="Wingdings" pitchFamily="2" charset="2"/>
              <a:buChar char="v"/>
            </a:pPr>
            <a:r>
              <a:rPr lang="en-US" sz="3400" dirty="0">
                <a:latin typeface="Arial Rounded MT Bold" pitchFamily="34" charset="0"/>
              </a:rPr>
              <a:t>We all have inﬂuence. </a:t>
            </a:r>
            <a:endParaRPr lang="en-US" sz="3400" dirty="0" smtClean="0">
              <a:latin typeface="Arial Rounded MT Bold" pitchFamily="34" charset="0"/>
            </a:endParaRPr>
          </a:p>
          <a:p>
            <a:pPr marL="461963" lvl="0" indent="-461963" algn="just">
              <a:lnSpc>
                <a:spcPct val="80000"/>
              </a:lnSpc>
              <a:spcBef>
                <a:spcPts val="1200"/>
              </a:spcBef>
              <a:spcAft>
                <a:spcPts val="1200"/>
              </a:spcAft>
              <a:buFont typeface="Wingdings" pitchFamily="2" charset="2"/>
              <a:buChar char="v"/>
            </a:pPr>
            <a:r>
              <a:rPr lang="en-US" sz="3400" dirty="0" smtClean="0">
                <a:latin typeface="Arial Rounded MT Bold" pitchFamily="34" charset="0"/>
              </a:rPr>
              <a:t>We </a:t>
            </a:r>
            <a:r>
              <a:rPr lang="en-US" sz="3400" dirty="0">
                <a:latin typeface="Arial Rounded MT Bold" pitchFamily="34" charset="0"/>
              </a:rPr>
              <a:t>all have people whose character, development, or </a:t>
            </a:r>
            <a:r>
              <a:rPr lang="en-US" sz="3400" dirty="0" err="1">
                <a:latin typeface="Arial Rounded MT Bold" pitchFamily="34" charset="0"/>
              </a:rPr>
              <a:t>behaviour</a:t>
            </a:r>
            <a:r>
              <a:rPr lang="en-US" sz="3400" dirty="0">
                <a:latin typeface="Arial Rounded MT Bold" pitchFamily="34" charset="0"/>
              </a:rPr>
              <a:t> our thoughts, words or actions do affect. </a:t>
            </a:r>
            <a:endParaRPr lang="en-US" sz="3400" dirty="0" smtClean="0">
              <a:latin typeface="Arial Rounded MT Bold" pitchFamily="34" charset="0"/>
            </a:endParaRPr>
          </a:p>
          <a:p>
            <a:pPr marL="461963" lvl="0" indent="-461963" algn="just">
              <a:lnSpc>
                <a:spcPct val="80000"/>
              </a:lnSpc>
              <a:spcBef>
                <a:spcPts val="1200"/>
              </a:spcBef>
              <a:spcAft>
                <a:spcPts val="1200"/>
              </a:spcAft>
              <a:buFont typeface="Wingdings" pitchFamily="2" charset="2"/>
              <a:buChar char="v"/>
            </a:pPr>
            <a:r>
              <a:rPr lang="en-US" sz="3400" dirty="0" smtClean="0">
                <a:latin typeface="Arial Rounded MT Bold" pitchFamily="34" charset="0"/>
              </a:rPr>
              <a:t>Inﬂuence </a:t>
            </a:r>
            <a:r>
              <a:rPr lang="en-US" sz="3400" dirty="0">
                <a:latin typeface="Arial Rounded MT Bold" pitchFamily="34" charset="0"/>
              </a:rPr>
              <a:t>can grow or be made to grow. </a:t>
            </a:r>
            <a:endParaRPr lang="en-US" sz="3400" dirty="0" smtClean="0">
              <a:latin typeface="Arial Rounded MT Bold" pitchFamily="34" charset="0"/>
            </a:endParaRPr>
          </a:p>
          <a:p>
            <a:pPr marL="461963" lvl="0" indent="-461963" algn="just">
              <a:lnSpc>
                <a:spcPct val="80000"/>
              </a:lnSpc>
              <a:spcBef>
                <a:spcPts val="1200"/>
              </a:spcBef>
              <a:spcAft>
                <a:spcPts val="1200"/>
              </a:spcAft>
              <a:buFont typeface="Wingdings" pitchFamily="2" charset="2"/>
              <a:buChar char="v"/>
            </a:pPr>
            <a:r>
              <a:rPr lang="en-US" sz="3400" dirty="0" smtClean="0">
                <a:latin typeface="Arial Rounded MT Bold" pitchFamily="34" charset="0"/>
              </a:rPr>
              <a:t>Inﬂuence </a:t>
            </a:r>
            <a:r>
              <a:rPr lang="en-US" sz="3400" dirty="0">
                <a:latin typeface="Arial Rounded MT Bold" pitchFamily="34" charset="0"/>
              </a:rPr>
              <a:t>can be positive or negative. </a:t>
            </a:r>
            <a:endParaRPr lang="en-US" sz="3400" dirty="0" smtClean="0">
              <a:latin typeface="Arial Rounded MT Bold" pitchFamily="34" charset="0"/>
            </a:endParaRPr>
          </a:p>
          <a:p>
            <a:pPr marL="461963" lvl="0" indent="-461963" algn="just">
              <a:lnSpc>
                <a:spcPct val="80000"/>
              </a:lnSpc>
              <a:spcBef>
                <a:spcPts val="1200"/>
              </a:spcBef>
              <a:spcAft>
                <a:spcPts val="1200"/>
              </a:spcAft>
              <a:buFont typeface="Wingdings" pitchFamily="2" charset="2"/>
              <a:buChar char="v"/>
            </a:pPr>
            <a:r>
              <a:rPr lang="en-US" sz="3400" dirty="0" smtClean="0">
                <a:latin typeface="Arial Rounded MT Bold" pitchFamily="34" charset="0"/>
              </a:rPr>
              <a:t>Inﬂuence</a:t>
            </a:r>
            <a:r>
              <a:rPr lang="en-US" sz="3400" dirty="0">
                <a:latin typeface="Arial Rounded MT Bold" pitchFamily="34" charset="0"/>
              </a:rPr>
              <a:t>, particularly positive inﬂuence requires intentionality</a:t>
            </a:r>
            <a:r>
              <a:rPr lang="en-US" sz="3400" dirty="0" smtClean="0">
                <a:latin typeface="Arial Rounded MT Bold" pitchFamily="34" charset="0"/>
              </a:rPr>
              <a:t>.</a:t>
            </a:r>
            <a:endParaRPr lang="en-US" sz="3400" dirty="0">
              <a:latin typeface="Arial Rounded MT Bold" pitchFamily="34" charset="0"/>
            </a:endParaRPr>
          </a:p>
        </p:txBody>
      </p:sp>
      <p:cxnSp>
        <p:nvCxnSpPr>
          <p:cNvPr id="6" name="Straight Connector 5"/>
          <p:cNvCxnSpPr/>
          <p:nvPr/>
        </p:nvCxnSpPr>
        <p:spPr>
          <a:xfrm>
            <a:off x="381000" y="6553200"/>
            <a:ext cx="8686800" cy="0"/>
          </a:xfrm>
          <a:prstGeom prst="line">
            <a:avLst/>
          </a:prstGeom>
          <a:ln w="31750" cmpd="thinThick"/>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228600" y="6492875"/>
            <a:ext cx="8839200" cy="365125"/>
          </a:xfrm>
        </p:spPr>
        <p:txBody>
          <a:bodyPr/>
          <a:lstStyle/>
          <a:p>
            <a:r>
              <a:rPr lang="en-US" sz="1600" dirty="0" smtClean="0">
                <a:solidFill>
                  <a:srgbClr val="FF0000"/>
                </a:solidFill>
                <a:latin typeface="Bauhaus 93" pitchFamily="82" charset="0"/>
              </a:rPr>
              <a:t>TREM CHURCH GROWTH 2020: </a:t>
            </a:r>
            <a:r>
              <a:rPr lang="en-US" sz="1600" i="1" dirty="0" smtClean="0">
                <a:solidFill>
                  <a:srgbClr val="FF0000"/>
                </a:solidFill>
                <a:latin typeface="Algerian" pitchFamily="82" charset="0"/>
              </a:rPr>
              <a:t>THE PORTRAIT OF A PERSON INFLUENCE: </a:t>
            </a:r>
            <a:r>
              <a:rPr lang="en-US" sz="1600" dirty="0" smtClean="0">
                <a:solidFill>
                  <a:srgbClr val="FF0000"/>
                </a:solidFill>
                <a:latin typeface="Arial Black" pitchFamily="34" charset="0"/>
              </a:rPr>
              <a:t>INTERGRITY</a:t>
            </a:r>
            <a:endParaRPr lang="en-US" sz="1600" dirty="0">
              <a:solidFill>
                <a:srgbClr val="FF0000"/>
              </a:solidFill>
              <a:latin typeface="Arial Black" pitchFamily="34" charset="0"/>
            </a:endParaRPr>
          </a:p>
        </p:txBody>
      </p:sp>
    </p:spTree>
    <p:extLst>
      <p:ext uri="{BB962C8B-B14F-4D97-AF65-F5344CB8AC3E}">
        <p14:creationId xmlns:p14="http://schemas.microsoft.com/office/powerpoint/2010/main" val="4190238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914400"/>
          </a:xfrm>
        </p:spPr>
        <p:txBody>
          <a:bodyPr>
            <a:noAutofit/>
          </a:bodyPr>
          <a:lstStyle/>
          <a:p>
            <a:pPr>
              <a:lnSpc>
                <a:spcPct val="80000"/>
              </a:lnSpc>
            </a:pPr>
            <a:r>
              <a:rPr lang="en-US" sz="3600" dirty="0" smtClean="0">
                <a:latin typeface="Arial Black" pitchFamily="34" charset="0"/>
              </a:rPr>
              <a:t>THE MEASURE OF LEADERSHIP</a:t>
            </a:r>
            <a:endParaRPr lang="en-US" sz="3600" dirty="0">
              <a:latin typeface="Arial Black" pitchFamily="34" charset="0"/>
            </a:endParaRPr>
          </a:p>
        </p:txBody>
      </p:sp>
      <p:sp>
        <p:nvSpPr>
          <p:cNvPr id="3" name="Content Placeholder 2"/>
          <p:cNvSpPr>
            <a:spLocks noGrp="1"/>
          </p:cNvSpPr>
          <p:nvPr>
            <p:ph idx="1"/>
          </p:nvPr>
        </p:nvSpPr>
        <p:spPr>
          <a:xfrm>
            <a:off x="228600" y="990600"/>
            <a:ext cx="8610600" cy="5562600"/>
          </a:xfrm>
        </p:spPr>
        <p:txBody>
          <a:bodyPr>
            <a:noAutofit/>
          </a:bodyPr>
          <a:lstStyle/>
          <a:p>
            <a:pPr marL="461963" lvl="0" indent="-461963" algn="just">
              <a:lnSpc>
                <a:spcPct val="80000"/>
              </a:lnSpc>
              <a:spcBef>
                <a:spcPts val="1200"/>
              </a:spcBef>
              <a:spcAft>
                <a:spcPts val="1200"/>
              </a:spcAft>
              <a:buFont typeface="Wingdings" pitchFamily="2" charset="2"/>
              <a:buChar char="v"/>
            </a:pPr>
            <a:r>
              <a:rPr lang="en-US" sz="2800" dirty="0">
                <a:latin typeface="Arial Rounded MT Bold" pitchFamily="34" charset="0"/>
              </a:rPr>
              <a:t>Leadership is measured by the degree to which one can inﬂuence others positively. </a:t>
            </a:r>
            <a:endParaRPr lang="en-US" sz="2800" dirty="0" smtClean="0">
              <a:latin typeface="Arial Rounded MT Bold" pitchFamily="34" charset="0"/>
            </a:endParaRPr>
          </a:p>
          <a:p>
            <a:pPr marL="461963" lvl="0" indent="-461963" algn="just">
              <a:lnSpc>
                <a:spcPct val="80000"/>
              </a:lnSpc>
              <a:spcBef>
                <a:spcPts val="1200"/>
              </a:spcBef>
              <a:spcAft>
                <a:spcPts val="1200"/>
              </a:spcAft>
              <a:buFont typeface="Wingdings" pitchFamily="2" charset="2"/>
              <a:buChar char="v"/>
            </a:pPr>
            <a:r>
              <a:rPr lang="en-US" sz="2800" dirty="0" smtClean="0">
                <a:latin typeface="Arial Rounded MT Bold" pitchFamily="34" charset="0"/>
              </a:rPr>
              <a:t>Inﬂuence </a:t>
            </a:r>
            <a:r>
              <a:rPr lang="en-US" sz="2800" dirty="0">
                <a:latin typeface="Arial Rounded MT Bold" pitchFamily="34" charset="0"/>
              </a:rPr>
              <a:t>at its best is you not asking for people’s follower-ship but people opting to follow you or people placing a demand on your leadership</a:t>
            </a:r>
            <a:r>
              <a:rPr lang="en-US" sz="2800" dirty="0" smtClean="0">
                <a:latin typeface="Arial Rounded MT Bold" pitchFamily="34" charset="0"/>
              </a:rPr>
              <a:t>.</a:t>
            </a:r>
          </a:p>
          <a:p>
            <a:pPr marL="862013" lvl="1" indent="-461963" algn="just">
              <a:lnSpc>
                <a:spcPct val="80000"/>
              </a:lnSpc>
              <a:spcBef>
                <a:spcPts val="1200"/>
              </a:spcBef>
              <a:spcAft>
                <a:spcPts val="1200"/>
              </a:spcAft>
              <a:buFont typeface="Wingdings" pitchFamily="2" charset="2"/>
              <a:buChar char="v"/>
            </a:pPr>
            <a:r>
              <a:rPr lang="en-US" sz="2400" dirty="0" smtClean="0">
                <a:solidFill>
                  <a:srgbClr val="FF0000"/>
                </a:solidFill>
                <a:latin typeface="Arial Rounded MT Bold" pitchFamily="34" charset="0"/>
              </a:rPr>
              <a:t>John </a:t>
            </a:r>
            <a:r>
              <a:rPr lang="en-US" sz="2400" dirty="0">
                <a:solidFill>
                  <a:srgbClr val="FF0000"/>
                </a:solidFill>
                <a:latin typeface="Arial Rounded MT Bold" pitchFamily="34" charset="0"/>
              </a:rPr>
              <a:t>6:15-16 </a:t>
            </a:r>
            <a:endParaRPr lang="en-US" sz="2400" dirty="0" smtClean="0">
              <a:solidFill>
                <a:srgbClr val="FF0000"/>
              </a:solidFill>
              <a:latin typeface="Arial Rounded MT Bold" pitchFamily="34" charset="0"/>
            </a:endParaRPr>
          </a:p>
          <a:p>
            <a:pPr marL="862013" lvl="1" indent="-461963" algn="just">
              <a:lnSpc>
                <a:spcPct val="80000"/>
              </a:lnSpc>
              <a:spcBef>
                <a:spcPts val="1200"/>
              </a:spcBef>
              <a:spcAft>
                <a:spcPts val="1200"/>
              </a:spcAft>
              <a:buFont typeface="Wingdings" pitchFamily="2" charset="2"/>
              <a:buChar char="v"/>
            </a:pPr>
            <a:r>
              <a:rPr lang="en-US" sz="2400" i="1" dirty="0" smtClean="0">
                <a:latin typeface="Arial Rounded MT Bold" pitchFamily="34" charset="0"/>
              </a:rPr>
              <a:t>15 </a:t>
            </a:r>
            <a:r>
              <a:rPr lang="en-US" sz="2400" i="1" dirty="0">
                <a:latin typeface="Arial Rounded MT Bold" pitchFamily="34" charset="0"/>
              </a:rPr>
              <a:t>Then those men, when they had seen the miracle that Jesus did, said, This is of a truth that prophet that should come into the world. </a:t>
            </a:r>
            <a:endParaRPr lang="en-US" sz="2400" i="1" dirty="0" smtClean="0">
              <a:latin typeface="Arial Rounded MT Bold" pitchFamily="34" charset="0"/>
            </a:endParaRPr>
          </a:p>
          <a:p>
            <a:pPr marL="862013" lvl="1" indent="-461963" algn="just">
              <a:lnSpc>
                <a:spcPct val="80000"/>
              </a:lnSpc>
              <a:spcBef>
                <a:spcPts val="1200"/>
              </a:spcBef>
              <a:spcAft>
                <a:spcPts val="1200"/>
              </a:spcAft>
              <a:buFont typeface="Wingdings" pitchFamily="2" charset="2"/>
              <a:buChar char="v"/>
            </a:pPr>
            <a:r>
              <a:rPr lang="en-US" sz="2400" i="1" dirty="0" smtClean="0">
                <a:latin typeface="Arial Rounded MT Bold" pitchFamily="34" charset="0"/>
              </a:rPr>
              <a:t>16 </a:t>
            </a:r>
            <a:r>
              <a:rPr lang="en-US" sz="2400" i="1" dirty="0">
                <a:latin typeface="Arial Rounded MT Bold" pitchFamily="34" charset="0"/>
              </a:rPr>
              <a:t>When Jesus therefore perceived that they would come and take him by force, to make him a king, he departed again into a mountain himself alone.</a:t>
            </a:r>
          </a:p>
        </p:txBody>
      </p:sp>
      <p:cxnSp>
        <p:nvCxnSpPr>
          <p:cNvPr id="6" name="Straight Connector 5"/>
          <p:cNvCxnSpPr/>
          <p:nvPr/>
        </p:nvCxnSpPr>
        <p:spPr>
          <a:xfrm>
            <a:off x="381000" y="6553200"/>
            <a:ext cx="8686800" cy="0"/>
          </a:xfrm>
          <a:prstGeom prst="line">
            <a:avLst/>
          </a:prstGeom>
          <a:ln w="31750" cmpd="thinThick"/>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228600" y="6492875"/>
            <a:ext cx="8839200" cy="365125"/>
          </a:xfrm>
        </p:spPr>
        <p:txBody>
          <a:bodyPr/>
          <a:lstStyle/>
          <a:p>
            <a:r>
              <a:rPr lang="en-US" sz="1600" dirty="0" smtClean="0">
                <a:solidFill>
                  <a:srgbClr val="FF0000"/>
                </a:solidFill>
                <a:latin typeface="Bauhaus 93" pitchFamily="82" charset="0"/>
              </a:rPr>
              <a:t>TREM CHURCH GROWTH 2020: </a:t>
            </a:r>
            <a:r>
              <a:rPr lang="en-US" sz="1600" i="1" dirty="0" smtClean="0">
                <a:solidFill>
                  <a:srgbClr val="FF0000"/>
                </a:solidFill>
                <a:latin typeface="Algerian" pitchFamily="82" charset="0"/>
              </a:rPr>
              <a:t>THE PORTRAIT OF A PERSON INFLUENCE: </a:t>
            </a:r>
            <a:r>
              <a:rPr lang="en-US" sz="1600" dirty="0" smtClean="0">
                <a:solidFill>
                  <a:srgbClr val="FF0000"/>
                </a:solidFill>
                <a:latin typeface="Arial Black" pitchFamily="34" charset="0"/>
              </a:rPr>
              <a:t>INTERGRITY</a:t>
            </a:r>
            <a:endParaRPr lang="en-US" sz="1600" dirty="0">
              <a:solidFill>
                <a:srgbClr val="FF0000"/>
              </a:solidFill>
              <a:latin typeface="Arial Black" pitchFamily="34" charset="0"/>
            </a:endParaRPr>
          </a:p>
        </p:txBody>
      </p:sp>
    </p:spTree>
    <p:extLst>
      <p:ext uri="{BB962C8B-B14F-4D97-AF65-F5344CB8AC3E}">
        <p14:creationId xmlns:p14="http://schemas.microsoft.com/office/powerpoint/2010/main" val="1906491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914400"/>
          </a:xfrm>
        </p:spPr>
        <p:txBody>
          <a:bodyPr>
            <a:noAutofit/>
          </a:bodyPr>
          <a:lstStyle/>
          <a:p>
            <a:pPr>
              <a:lnSpc>
                <a:spcPct val="80000"/>
              </a:lnSpc>
            </a:pPr>
            <a:r>
              <a:rPr lang="en-US" sz="3600" dirty="0" smtClean="0">
                <a:latin typeface="Arial Black" pitchFamily="34" charset="0"/>
              </a:rPr>
              <a:t>THE MEASURE OF LEADERSHIP</a:t>
            </a:r>
            <a:endParaRPr lang="en-US" sz="3600" dirty="0">
              <a:latin typeface="Arial Black" pitchFamily="34" charset="0"/>
            </a:endParaRPr>
          </a:p>
        </p:txBody>
      </p:sp>
      <p:sp>
        <p:nvSpPr>
          <p:cNvPr id="3" name="Content Placeholder 2"/>
          <p:cNvSpPr>
            <a:spLocks noGrp="1"/>
          </p:cNvSpPr>
          <p:nvPr>
            <p:ph idx="1"/>
          </p:nvPr>
        </p:nvSpPr>
        <p:spPr>
          <a:xfrm>
            <a:off x="228600" y="990600"/>
            <a:ext cx="8610600" cy="5562600"/>
          </a:xfrm>
        </p:spPr>
        <p:txBody>
          <a:bodyPr>
            <a:noAutofit/>
          </a:bodyPr>
          <a:lstStyle/>
          <a:p>
            <a:pPr marL="461963" lvl="0" indent="-461963" algn="just">
              <a:lnSpc>
                <a:spcPct val="80000"/>
              </a:lnSpc>
              <a:spcBef>
                <a:spcPts val="1200"/>
              </a:spcBef>
              <a:spcAft>
                <a:spcPts val="1200"/>
              </a:spcAft>
              <a:buFont typeface="Wingdings" pitchFamily="2" charset="2"/>
              <a:buChar char="v"/>
            </a:pPr>
            <a:r>
              <a:rPr lang="en-US" b="1" dirty="0">
                <a:solidFill>
                  <a:srgbClr val="FF0000"/>
                </a:solidFill>
                <a:latin typeface="Arial Rounded MT Bold" pitchFamily="34" charset="0"/>
              </a:rPr>
              <a:t>2 Sam 5:1-3 </a:t>
            </a:r>
            <a:endParaRPr lang="en-US" b="1" dirty="0" smtClean="0">
              <a:solidFill>
                <a:srgbClr val="FF0000"/>
              </a:solidFill>
              <a:latin typeface="Arial Rounded MT Bold" pitchFamily="34" charset="0"/>
            </a:endParaRPr>
          </a:p>
          <a:p>
            <a:pPr marL="862013" lvl="1" indent="-461963" algn="just">
              <a:lnSpc>
                <a:spcPct val="80000"/>
              </a:lnSpc>
              <a:spcBef>
                <a:spcPts val="1200"/>
              </a:spcBef>
              <a:spcAft>
                <a:spcPts val="1200"/>
              </a:spcAft>
              <a:buFont typeface="Wingdings" pitchFamily="2" charset="2"/>
              <a:buChar char="v"/>
            </a:pPr>
            <a:r>
              <a:rPr lang="en-US" i="1" dirty="0" smtClean="0">
                <a:latin typeface="Arial Rounded MT Bold" pitchFamily="34" charset="0"/>
              </a:rPr>
              <a:t>1 </a:t>
            </a:r>
            <a:r>
              <a:rPr lang="en-US" i="1" dirty="0">
                <a:latin typeface="Arial Rounded MT Bold" pitchFamily="34" charset="0"/>
              </a:rPr>
              <a:t>Then came all the tribes of Israel to David unto Hebron, and </a:t>
            </a:r>
            <a:r>
              <a:rPr lang="en-US" i="1" dirty="0" err="1">
                <a:latin typeface="Arial Rounded MT Bold" pitchFamily="34" charset="0"/>
              </a:rPr>
              <a:t>spake</a:t>
            </a:r>
            <a:r>
              <a:rPr lang="en-US" i="1" dirty="0">
                <a:latin typeface="Arial Rounded MT Bold" pitchFamily="34" charset="0"/>
              </a:rPr>
              <a:t>, saying, Behold, we are thy bone and thy ﬂesh. </a:t>
            </a:r>
            <a:endParaRPr lang="en-US" i="1" dirty="0" smtClean="0">
              <a:latin typeface="Arial Rounded MT Bold" pitchFamily="34" charset="0"/>
            </a:endParaRPr>
          </a:p>
          <a:p>
            <a:pPr marL="862013" lvl="1" indent="-461963" algn="just">
              <a:lnSpc>
                <a:spcPct val="80000"/>
              </a:lnSpc>
              <a:spcBef>
                <a:spcPts val="1200"/>
              </a:spcBef>
              <a:spcAft>
                <a:spcPts val="1200"/>
              </a:spcAft>
              <a:buFont typeface="Wingdings" pitchFamily="2" charset="2"/>
              <a:buChar char="v"/>
            </a:pPr>
            <a:r>
              <a:rPr lang="en-US" i="1" dirty="0" smtClean="0">
                <a:latin typeface="Arial Rounded MT Bold" pitchFamily="34" charset="0"/>
              </a:rPr>
              <a:t>2 </a:t>
            </a:r>
            <a:r>
              <a:rPr lang="en-US" i="1" dirty="0">
                <a:latin typeface="Arial Rounded MT Bold" pitchFamily="34" charset="0"/>
              </a:rPr>
              <a:t>Also in time past, when Saul was king over us, thou </a:t>
            </a:r>
            <a:r>
              <a:rPr lang="en-US" i="1" dirty="0" err="1">
                <a:latin typeface="Arial Rounded MT Bold" pitchFamily="34" charset="0"/>
              </a:rPr>
              <a:t>wast</a:t>
            </a:r>
            <a:r>
              <a:rPr lang="en-US" i="1" dirty="0">
                <a:latin typeface="Arial Rounded MT Bold" pitchFamily="34" charset="0"/>
              </a:rPr>
              <a:t> he that </a:t>
            </a:r>
            <a:r>
              <a:rPr lang="en-US" i="1" dirty="0" err="1">
                <a:latin typeface="Arial Rounded MT Bold" pitchFamily="34" charset="0"/>
              </a:rPr>
              <a:t>leddest</a:t>
            </a:r>
            <a:r>
              <a:rPr lang="en-US" i="1" dirty="0">
                <a:latin typeface="Arial Rounded MT Bold" pitchFamily="34" charset="0"/>
              </a:rPr>
              <a:t> out and </a:t>
            </a:r>
            <a:r>
              <a:rPr lang="en-US" i="1" dirty="0" err="1">
                <a:latin typeface="Arial Rounded MT Bold" pitchFamily="34" charset="0"/>
              </a:rPr>
              <a:t>broughtest</a:t>
            </a:r>
            <a:r>
              <a:rPr lang="en-US" i="1" dirty="0">
                <a:latin typeface="Arial Rounded MT Bold" pitchFamily="34" charset="0"/>
              </a:rPr>
              <a:t> in Israel: and the LORD said to thee, Thou shalt feed my people Israel, and thou shalt be a captain over Israel. </a:t>
            </a:r>
            <a:endParaRPr lang="en-US" i="1" dirty="0" smtClean="0">
              <a:latin typeface="Arial Rounded MT Bold" pitchFamily="34" charset="0"/>
            </a:endParaRPr>
          </a:p>
          <a:p>
            <a:pPr marL="862013" lvl="1" indent="-461963" algn="just">
              <a:lnSpc>
                <a:spcPct val="80000"/>
              </a:lnSpc>
              <a:spcBef>
                <a:spcPts val="1200"/>
              </a:spcBef>
              <a:spcAft>
                <a:spcPts val="1200"/>
              </a:spcAft>
              <a:buFont typeface="Wingdings" pitchFamily="2" charset="2"/>
              <a:buChar char="v"/>
            </a:pPr>
            <a:r>
              <a:rPr lang="en-US" i="1" dirty="0" smtClean="0">
                <a:latin typeface="Arial Rounded MT Bold" pitchFamily="34" charset="0"/>
              </a:rPr>
              <a:t>3 </a:t>
            </a:r>
            <a:r>
              <a:rPr lang="en-US" i="1" dirty="0">
                <a:latin typeface="Arial Rounded MT Bold" pitchFamily="34" charset="0"/>
              </a:rPr>
              <a:t>So all the elders of Israel came to the king to Hebron; and king David made a league with them in Hebron before the LORD: and they anointed David king over Israel.</a:t>
            </a:r>
          </a:p>
        </p:txBody>
      </p:sp>
      <p:cxnSp>
        <p:nvCxnSpPr>
          <p:cNvPr id="6" name="Straight Connector 5"/>
          <p:cNvCxnSpPr/>
          <p:nvPr/>
        </p:nvCxnSpPr>
        <p:spPr>
          <a:xfrm>
            <a:off x="381000" y="6553200"/>
            <a:ext cx="8686800" cy="0"/>
          </a:xfrm>
          <a:prstGeom prst="line">
            <a:avLst/>
          </a:prstGeom>
          <a:ln w="31750" cmpd="thinThick"/>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228600" y="6492875"/>
            <a:ext cx="8839200" cy="365125"/>
          </a:xfrm>
        </p:spPr>
        <p:txBody>
          <a:bodyPr/>
          <a:lstStyle/>
          <a:p>
            <a:r>
              <a:rPr lang="en-US" sz="1600" dirty="0" smtClean="0">
                <a:solidFill>
                  <a:srgbClr val="FF0000"/>
                </a:solidFill>
                <a:latin typeface="Bauhaus 93" pitchFamily="82" charset="0"/>
              </a:rPr>
              <a:t>TREM CHURCH GROWTH 2020: </a:t>
            </a:r>
            <a:r>
              <a:rPr lang="en-US" sz="1600" i="1" dirty="0" smtClean="0">
                <a:solidFill>
                  <a:srgbClr val="FF0000"/>
                </a:solidFill>
                <a:latin typeface="Algerian" pitchFamily="82" charset="0"/>
              </a:rPr>
              <a:t>THE PORTRAIT OF A PERSON INFLUENCE: </a:t>
            </a:r>
            <a:r>
              <a:rPr lang="en-US" sz="1600" dirty="0" smtClean="0">
                <a:solidFill>
                  <a:srgbClr val="FF0000"/>
                </a:solidFill>
                <a:latin typeface="Arial Black" pitchFamily="34" charset="0"/>
              </a:rPr>
              <a:t>INTERGRITY</a:t>
            </a:r>
            <a:endParaRPr lang="en-US" sz="1600" dirty="0">
              <a:solidFill>
                <a:srgbClr val="FF0000"/>
              </a:solidFill>
              <a:latin typeface="Arial Black" pitchFamily="34" charset="0"/>
            </a:endParaRPr>
          </a:p>
        </p:txBody>
      </p:sp>
    </p:spTree>
    <p:extLst>
      <p:ext uri="{BB962C8B-B14F-4D97-AF65-F5344CB8AC3E}">
        <p14:creationId xmlns:p14="http://schemas.microsoft.com/office/powerpoint/2010/main" val="3234355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914400"/>
          </a:xfrm>
        </p:spPr>
        <p:txBody>
          <a:bodyPr>
            <a:noAutofit/>
          </a:bodyPr>
          <a:lstStyle/>
          <a:p>
            <a:pPr>
              <a:lnSpc>
                <a:spcPct val="80000"/>
              </a:lnSpc>
            </a:pPr>
            <a:r>
              <a:rPr lang="en-US" sz="3600" dirty="0" smtClean="0">
                <a:latin typeface="Arial Black" pitchFamily="34" charset="0"/>
              </a:rPr>
              <a:t>INFLUENCE AS AN ACRONYM.</a:t>
            </a:r>
            <a:endParaRPr lang="en-US" sz="3600" dirty="0">
              <a:latin typeface="Arial Black" pitchFamily="34" charset="0"/>
            </a:endParaRPr>
          </a:p>
        </p:txBody>
      </p:sp>
      <p:sp>
        <p:nvSpPr>
          <p:cNvPr id="3" name="Content Placeholder 2"/>
          <p:cNvSpPr>
            <a:spLocks noGrp="1"/>
          </p:cNvSpPr>
          <p:nvPr>
            <p:ph idx="1"/>
          </p:nvPr>
        </p:nvSpPr>
        <p:spPr>
          <a:xfrm>
            <a:off x="228600" y="1219200"/>
            <a:ext cx="8610600" cy="5334000"/>
          </a:xfrm>
        </p:spPr>
        <p:txBody>
          <a:bodyPr>
            <a:noAutofit/>
          </a:bodyPr>
          <a:lstStyle/>
          <a:p>
            <a:pPr marL="461963" lvl="0" indent="-461963" algn="just">
              <a:lnSpc>
                <a:spcPct val="80000"/>
              </a:lnSpc>
              <a:spcBef>
                <a:spcPts val="1200"/>
              </a:spcBef>
              <a:spcAft>
                <a:spcPts val="1200"/>
              </a:spcAft>
              <a:buFont typeface="Wingdings" pitchFamily="2" charset="2"/>
              <a:buChar char="v"/>
            </a:pPr>
            <a:r>
              <a:rPr lang="en-US" sz="3600" dirty="0">
                <a:latin typeface="Arial Rounded MT Bold" pitchFamily="34" charset="0"/>
              </a:rPr>
              <a:t>In painting a portrait of a person of inﬂuence, we will go through the word inﬂuence as an acronym. </a:t>
            </a:r>
            <a:endParaRPr lang="en-US" sz="3600" dirty="0" smtClean="0">
              <a:latin typeface="Arial Rounded MT Bold" pitchFamily="34" charset="0"/>
            </a:endParaRPr>
          </a:p>
          <a:p>
            <a:pPr marL="461963" lvl="0" indent="-461963" algn="just">
              <a:lnSpc>
                <a:spcPct val="80000"/>
              </a:lnSpc>
              <a:spcBef>
                <a:spcPts val="1200"/>
              </a:spcBef>
              <a:spcAft>
                <a:spcPts val="1200"/>
              </a:spcAft>
              <a:buFont typeface="Wingdings" pitchFamily="2" charset="2"/>
              <a:buChar char="v"/>
            </a:pPr>
            <a:r>
              <a:rPr lang="en-US" sz="3600" dirty="0" smtClean="0">
                <a:latin typeface="Arial Rounded MT Bold" pitchFamily="34" charset="0"/>
              </a:rPr>
              <a:t>To </a:t>
            </a:r>
            <a:r>
              <a:rPr lang="en-US" sz="3600" dirty="0">
                <a:latin typeface="Arial Rounded MT Bold" pitchFamily="34" charset="0"/>
              </a:rPr>
              <a:t>aid us, we will make some references from John Maxwell’s book “becoming a person of inﬂuence”.</a:t>
            </a:r>
            <a:endParaRPr lang="en-US" sz="3600" i="1" dirty="0">
              <a:latin typeface="Arial Rounded MT Bold" pitchFamily="34" charset="0"/>
            </a:endParaRPr>
          </a:p>
        </p:txBody>
      </p:sp>
      <p:cxnSp>
        <p:nvCxnSpPr>
          <p:cNvPr id="6" name="Straight Connector 5"/>
          <p:cNvCxnSpPr/>
          <p:nvPr/>
        </p:nvCxnSpPr>
        <p:spPr>
          <a:xfrm>
            <a:off x="381000" y="6553200"/>
            <a:ext cx="8686800" cy="0"/>
          </a:xfrm>
          <a:prstGeom prst="line">
            <a:avLst/>
          </a:prstGeom>
          <a:ln w="31750" cmpd="thinThick"/>
        </p:spPr>
        <p:style>
          <a:lnRef idx="2">
            <a:schemeClr val="dk1"/>
          </a:lnRef>
          <a:fillRef idx="0">
            <a:schemeClr val="dk1"/>
          </a:fillRef>
          <a:effectRef idx="1">
            <a:schemeClr val="dk1"/>
          </a:effectRef>
          <a:fontRef idx="minor">
            <a:schemeClr val="tx1"/>
          </a:fontRef>
        </p:style>
      </p:cxnSp>
      <p:sp>
        <p:nvSpPr>
          <p:cNvPr id="7" name="Footer Placeholder 3"/>
          <p:cNvSpPr>
            <a:spLocks noGrp="1"/>
          </p:cNvSpPr>
          <p:nvPr>
            <p:ph type="ftr" sz="quarter" idx="11"/>
          </p:nvPr>
        </p:nvSpPr>
        <p:spPr>
          <a:xfrm>
            <a:off x="228600" y="6492875"/>
            <a:ext cx="8839200" cy="365125"/>
          </a:xfrm>
        </p:spPr>
        <p:txBody>
          <a:bodyPr/>
          <a:lstStyle/>
          <a:p>
            <a:r>
              <a:rPr lang="en-US" sz="1600" dirty="0" smtClean="0">
                <a:solidFill>
                  <a:srgbClr val="FF0000"/>
                </a:solidFill>
                <a:latin typeface="Bauhaus 93" pitchFamily="82" charset="0"/>
              </a:rPr>
              <a:t>TREM CHURCH GROWTH 2020: </a:t>
            </a:r>
            <a:r>
              <a:rPr lang="en-US" sz="1600" i="1" dirty="0" smtClean="0">
                <a:solidFill>
                  <a:srgbClr val="FF0000"/>
                </a:solidFill>
                <a:latin typeface="Algerian" pitchFamily="82" charset="0"/>
              </a:rPr>
              <a:t>THE PORTRAIT OF A PERSON INFLUENCE: </a:t>
            </a:r>
            <a:r>
              <a:rPr lang="en-US" sz="1600" dirty="0" smtClean="0">
                <a:solidFill>
                  <a:srgbClr val="FF0000"/>
                </a:solidFill>
                <a:latin typeface="Arial Black" pitchFamily="34" charset="0"/>
              </a:rPr>
              <a:t>INTERGRITY</a:t>
            </a:r>
            <a:endParaRPr lang="en-US" sz="1600" dirty="0">
              <a:solidFill>
                <a:srgbClr val="FF0000"/>
              </a:solidFill>
              <a:latin typeface="Arial Black" pitchFamily="34" charset="0"/>
            </a:endParaRPr>
          </a:p>
        </p:txBody>
      </p:sp>
    </p:spTree>
    <p:extLst>
      <p:ext uri="{BB962C8B-B14F-4D97-AF65-F5344CB8AC3E}">
        <p14:creationId xmlns:p14="http://schemas.microsoft.com/office/powerpoint/2010/main" val="613429473"/>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109</TotalTime>
  <Words>1682</Words>
  <Application>Microsoft Office PowerPoint</Application>
  <PresentationFormat>On-screen Show (4:3)</PresentationFormat>
  <Paragraphs>125</Paragraphs>
  <Slides>22</Slides>
  <Notes>1</Notes>
  <HiddenSlides>0</HiddenSlides>
  <MMClips>0</MMClips>
  <ScaleCrop>false</ScaleCrop>
  <HeadingPairs>
    <vt:vector size="4" baseType="variant">
      <vt:variant>
        <vt:lpstr>Theme</vt:lpstr>
      </vt:variant>
      <vt:variant>
        <vt:i4>3</vt:i4>
      </vt:variant>
      <vt:variant>
        <vt:lpstr>Slide Titles</vt:lpstr>
      </vt:variant>
      <vt:variant>
        <vt:i4>22</vt:i4>
      </vt:variant>
    </vt:vector>
  </HeadingPairs>
  <TitlesOfParts>
    <vt:vector size="25" baseType="lpstr">
      <vt:lpstr>Office Theme</vt:lpstr>
      <vt:lpstr>Concourse</vt:lpstr>
      <vt:lpstr>Angles</vt:lpstr>
      <vt:lpstr>TREM LEADERSHIP MONTH</vt:lpstr>
      <vt:lpstr>INFLUENCE</vt:lpstr>
      <vt:lpstr>INFLUENCE</vt:lpstr>
      <vt:lpstr>INFLUENCE</vt:lpstr>
      <vt:lpstr>INFLUENCE</vt:lpstr>
      <vt:lpstr>INFLUENCE</vt:lpstr>
      <vt:lpstr>THE MEASURE OF LEADERSHIP</vt:lpstr>
      <vt:lpstr>THE MEASURE OF LEADERSHIP</vt:lpstr>
      <vt:lpstr>INFLUENCE AS AN ACRONYM.</vt:lpstr>
      <vt:lpstr>1. A PERSON OF INFLUENCE HAS INTEGRITY WITH PEOPLE</vt:lpstr>
      <vt:lpstr>A PERSON OF INFLUENCE HAS INTEGRITY WITH PEOPLE</vt:lpstr>
      <vt:lpstr>A PERSON OF INFLUENCE HAS INTEGRITY WITH PEOPLE</vt:lpstr>
      <vt:lpstr>A PERSON OF INFLUENCE HAS INTEGRITY WITH PEOPLE</vt:lpstr>
      <vt:lpstr>A PERSON OF INFLUENCE HAS INTEGRITY WITH PEOPLE</vt:lpstr>
      <vt:lpstr>A PERSON OF INFLUENCE HAS INTEGRITY WITH PEOPLE</vt:lpstr>
      <vt:lpstr>A PERSON OF INFLUENCE HAS INTEGRITY WITH PEOPLE</vt:lpstr>
      <vt:lpstr>A PERSON OF INFLUENCE HAS INTEGRITY WITH PEOPLE</vt:lpstr>
      <vt:lpstr>A PERSON OF INFLUENCE HAS INTEGRITY WITH PEOPLE</vt:lpstr>
      <vt:lpstr>A PERSON OF INFLUENCE HAS INTEGRITY WITH PEOPLE</vt:lpstr>
      <vt:lpstr>DEVELOPING AND LIVING QUALITIES OF INTEGRITY </vt:lpstr>
      <vt:lpstr>DEVELOPING AND LIVING QUALITIES OF INTEGRITY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INTERGRITY</dc:title>
  <dc:creator>Windows User</dc:creator>
  <cp:lastModifiedBy>TREM UYO MEDIA-AUDIO</cp:lastModifiedBy>
  <cp:revision>19</cp:revision>
  <dcterms:created xsi:type="dcterms:W3CDTF">2020-01-31T22:12:31Z</dcterms:created>
  <dcterms:modified xsi:type="dcterms:W3CDTF">2020-02-02T06:23:21Z</dcterms:modified>
</cp:coreProperties>
</file>