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81275-CCC4-4186-9EEC-544B9EFA9B9A}" type="datetimeFigureOut">
              <a:rPr lang="en-US" smtClean="0"/>
              <a:t>01/31/2020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AD8E-E7E1-4F11-B305-3FBA7607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AD8E-E7E1-4F11-B305-3FBA76072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1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7816-5210-4EA7-8994-122717D6FFAB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5A8-0D8C-4122-B4FB-57B31FCADE7D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01/31/2020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01/31/2020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01/31/2020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01/31/2020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01/31/2020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01/31/2020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A561-46E3-4847-A67B-4937483DAAA0}" type="datetime1">
              <a:rPr lang="en-US" smtClean="0"/>
              <a:t>01/31/2020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73" y="3124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1"/>
                </a:solidFill>
                <a:latin typeface="Arial Black" pitchFamily="34" charset="0"/>
              </a:rPr>
              <a:t>INTERGRITY</a:t>
            </a:r>
            <a:endParaRPr lang="en-US" sz="7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92875"/>
            <a:ext cx="7620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81000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b="1" dirty="0" smtClean="0">
                <a:latin typeface="Algerian" pitchFamily="82" charset="0"/>
              </a:rPr>
              <a:t>THE PORTRAIT OF A PERSON INFLUENCE</a:t>
            </a:r>
            <a:endParaRPr lang="en-US" b="1" dirty="0" smtClean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latin typeface="Arial Black" pitchFamily="34" charset="0"/>
              </a:rPr>
              <a:t>A PERSON OF INFLUENCE HAS... INTEGRITY WITH PEOPLE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>
                <a:latin typeface="Arial Rounded MT Bold" pitchFamily="34" charset="0"/>
              </a:rPr>
              <a:t>The dictionary definitions of integrity are: “adherence to moral and ethical principles; soundness of moral character; and honesty.” </a:t>
            </a:r>
            <a:endParaRPr lang="en-US" dirty="0" smtClean="0"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latin typeface="Arial Rounded MT Bold" pitchFamily="34" charset="0"/>
              </a:rPr>
              <a:t>Integrity </a:t>
            </a:r>
            <a:r>
              <a:rPr lang="en-US" dirty="0">
                <a:latin typeface="Arial Rounded MT Bold" pitchFamily="34" charset="0"/>
              </a:rPr>
              <a:t>is a vital piece to achieving business and personal success. </a:t>
            </a:r>
            <a:endParaRPr lang="en-US" dirty="0" smtClean="0"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latin typeface="Arial Rounded MT Bold" pitchFamily="34" charset="0"/>
              </a:rPr>
              <a:t>Research </a:t>
            </a:r>
            <a:r>
              <a:rPr lang="en-US" dirty="0">
                <a:latin typeface="Arial Rounded MT Bold" pitchFamily="34" charset="0"/>
              </a:rPr>
              <a:t>studies conclude that integrity is the most needed quality to succeed in business. </a:t>
            </a:r>
            <a:endParaRPr lang="en-US" dirty="0" smtClean="0">
              <a:latin typeface="Arial Rounded MT Bold" pitchFamily="34" charset="0"/>
            </a:endParaRPr>
          </a:p>
          <a:p>
            <a:pPr lvl="0" algn="just"/>
            <a:r>
              <a:rPr lang="en-US" dirty="0" smtClean="0">
                <a:latin typeface="Arial Rounded MT Bold" pitchFamily="34" charset="0"/>
              </a:rPr>
              <a:t>A </a:t>
            </a:r>
            <a:r>
              <a:rPr lang="en-US" dirty="0">
                <a:latin typeface="Arial Rounded MT Bold" pitchFamily="34" charset="0"/>
              </a:rPr>
              <a:t>person whose integrity has been compromised will find it extremely difficult to advance in any organization.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43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latin typeface="Arial Black" pitchFamily="34" charset="0"/>
              </a:rPr>
              <a:t>THREE TRUTHS ABOUT INTEGRITY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4400" dirty="0">
                <a:latin typeface="Arial Rounded MT Bold" pitchFamily="34" charset="0"/>
              </a:rPr>
              <a:t>Integrity Is Not Determined by Circumstances.</a:t>
            </a:r>
          </a:p>
          <a:p>
            <a:pPr marL="514350" lvl="0" indent="-514350" algn="just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4400" dirty="0">
                <a:latin typeface="Arial Rounded MT Bold" pitchFamily="34" charset="0"/>
              </a:rPr>
              <a:t>Integrity is Not Based on Credentials.</a:t>
            </a:r>
          </a:p>
          <a:p>
            <a:pPr marL="514350" lvl="0" indent="-514350" algn="just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4400" dirty="0">
                <a:latin typeface="Arial Rounded MT Bold" pitchFamily="34" charset="0"/>
              </a:rPr>
              <a:t>Integrity is Not to Be Confused with Reputation</a:t>
            </a:r>
            <a:r>
              <a:rPr lang="en-US" sz="3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56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Arial Black" pitchFamily="34" charset="0"/>
              </a:rPr>
              <a:t>INTEGRITY IS YOUR BEST FRIEND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700" dirty="0">
                <a:latin typeface="Arial Rounded MT Bold" pitchFamily="34" charset="0"/>
              </a:rPr>
              <a:t>Having integrity enables you to: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4000" dirty="0">
                <a:latin typeface="Arial Rounded MT Bold" pitchFamily="34" charset="0"/>
              </a:rPr>
              <a:t>Keep your priorities right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4000" dirty="0">
                <a:latin typeface="Arial Rounded MT Bold" pitchFamily="34" charset="0"/>
              </a:rPr>
              <a:t>Stay the right course even when the wrong course is easier Keep going when others criticize you unfairly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4000" dirty="0">
                <a:latin typeface="Arial Rounded MT Bold" pitchFamily="34" charset="0"/>
              </a:rPr>
              <a:t>Accept valid criticism and learn from them</a:t>
            </a:r>
          </a:p>
          <a:p>
            <a:pPr marL="914400" lvl="1" indent="-45720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4000" dirty="0">
                <a:latin typeface="Arial Rounded MT Bold" pitchFamily="34" charset="0"/>
              </a:rPr>
              <a:t>Keep growing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4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Arial Black" pitchFamily="34" charset="0"/>
              </a:rPr>
              <a:t>INTEGRITY IS </a:t>
            </a:r>
            <a:r>
              <a:rPr lang="en-US" sz="4000" b="1" dirty="0" smtClean="0">
                <a:latin typeface="Arial Black" pitchFamily="34" charset="0"/>
              </a:rPr>
              <a:t>YOUR FRIEND’S </a:t>
            </a:r>
            <a:r>
              <a:rPr lang="en-US" sz="4000" b="1" dirty="0">
                <a:latin typeface="Arial Black" pitchFamily="34" charset="0"/>
              </a:rPr>
              <a:t>BEST FRIEND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/>
          </a:bodyPr>
          <a:lstStyle/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</a:pPr>
            <a:r>
              <a:rPr lang="en-US" sz="4400" dirty="0">
                <a:latin typeface="Arial Rounded MT Bold" pitchFamily="34" charset="0"/>
              </a:rPr>
              <a:t>When people know you are a person of integrity, and they do not have to worry about your motives, they welcome your efforts at influencing them and adding value to their lives.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0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Arial Black" pitchFamily="34" charset="0"/>
              </a:rPr>
              <a:t>THE BENEFIT OF INTEGRITY: TRUST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953000"/>
          </a:xfrm>
        </p:spPr>
        <p:txBody>
          <a:bodyPr>
            <a:normAutofit/>
          </a:bodyPr>
          <a:lstStyle/>
          <a:p>
            <a:pPr marL="457200" lvl="0" indent="-457200" algn="just"/>
            <a:r>
              <a:rPr lang="en-US" sz="4000" dirty="0">
                <a:latin typeface="Arial Rounded MT Bold" pitchFamily="34" charset="0"/>
              </a:rPr>
              <a:t>Trust is like glue, holding people together, bonding personal and professional relationships. Trust is the result of having demonstrated consistent and solid character.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7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Arial Black" pitchFamily="34" charset="0"/>
              </a:rPr>
              <a:t>THE BENEFIT OF </a:t>
            </a:r>
            <a:r>
              <a:rPr lang="en-US" sz="4000" b="1" dirty="0" smtClean="0">
                <a:latin typeface="Arial Black" pitchFamily="34" charset="0"/>
              </a:rPr>
              <a:t>TRUST: INFLUENCE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/>
          </a:bodyPr>
          <a:lstStyle/>
          <a:p>
            <a:pPr lvl="0" algn="just"/>
            <a:r>
              <a:rPr lang="en-US" sz="4400" dirty="0">
                <a:latin typeface="Arial Rounded MT Bold" pitchFamily="34" charset="0"/>
              </a:rPr>
              <a:t>Earning people’s confidence is one key to influence. Your integrity must be without question to be able to influence others.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4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latin typeface="Arial Black" pitchFamily="34" charset="0"/>
              </a:rPr>
              <a:t>DEVELOPING AND LIVING QUALITIES OF INTEGRITY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98194" cy="5105400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4500" dirty="0">
                <a:latin typeface="Arial Rounded MT Bold" pitchFamily="34" charset="0"/>
              </a:rPr>
              <a:t>Apply these principles daily:</a:t>
            </a:r>
          </a:p>
          <a:p>
            <a:pPr marL="914400" lvl="1" indent="-5746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4000" dirty="0">
                <a:latin typeface="Arial Rounded MT Bold" pitchFamily="34" charset="0"/>
              </a:rPr>
              <a:t>Model consistency of character. Employ honest communication. Value transparency.</a:t>
            </a:r>
          </a:p>
          <a:p>
            <a:pPr marL="914400" lvl="1" indent="-5746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4000" dirty="0">
                <a:latin typeface="Arial Rounded MT Bold" pitchFamily="34" charset="0"/>
              </a:rPr>
              <a:t>Exemplify humility.</a:t>
            </a:r>
          </a:p>
          <a:p>
            <a:pPr marL="914400" lvl="1" indent="-5746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4000" dirty="0">
                <a:latin typeface="Arial Rounded MT Bold" pitchFamily="34" charset="0"/>
              </a:rPr>
              <a:t>Demonstrate your support of others. Fulfill your promises.</a:t>
            </a:r>
          </a:p>
          <a:p>
            <a:pPr marL="914400" lvl="1" indent="-5746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4000" dirty="0">
                <a:latin typeface="Arial Rounded MT Bold" pitchFamily="34" charset="0"/>
              </a:rPr>
              <a:t>Embrace an attitude of service.</a:t>
            </a:r>
          </a:p>
          <a:p>
            <a:pPr marL="914400" lvl="1" indent="-5746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4000" dirty="0">
                <a:latin typeface="Arial Rounded MT Bold" pitchFamily="34" charset="0"/>
              </a:rPr>
              <a:t>Encourage two-way participation with the people you influence.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7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914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Bauhaus 93" pitchFamily="82" charset="0"/>
              </a:rPr>
              <a:t>BECOME A PERSON OF INTEGRITY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98194" cy="56388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>
                <a:latin typeface="Arial Rounded MT Bold" pitchFamily="34" charset="0"/>
              </a:rPr>
              <a:t>Consistently being a person of integrity may mean having to make tough choices. But always choose integrity. </a:t>
            </a:r>
            <a:endParaRPr lang="en-US" sz="4400" dirty="0" smtClean="0">
              <a:latin typeface="Arial Rounded MT Bold" pitchFamily="34" charset="0"/>
            </a:endParaRPr>
          </a:p>
          <a:p>
            <a:r>
              <a:rPr lang="en-US" sz="4400" dirty="0" smtClean="0">
                <a:latin typeface="Arial Rounded MT Bold" pitchFamily="34" charset="0"/>
              </a:rPr>
              <a:t>Remember </a:t>
            </a:r>
            <a:r>
              <a:rPr lang="en-US" sz="4400" dirty="0">
                <a:latin typeface="Arial Rounded MT Bold" pitchFamily="34" charset="0"/>
              </a:rPr>
              <a:t>to</a:t>
            </a:r>
            <a:r>
              <a:rPr lang="en-US" sz="4400" dirty="0" smtClean="0">
                <a:latin typeface="Arial Rounded MT Bold" pitchFamily="34" charset="0"/>
              </a:rPr>
              <a:t>:</a:t>
            </a:r>
            <a:r>
              <a:rPr lang="en-US" sz="4400" dirty="0">
                <a:latin typeface="Arial Rounded MT Bold" pitchFamily="34" charset="0"/>
              </a:rPr>
              <a:t> </a:t>
            </a:r>
          </a:p>
          <a:p>
            <a:pPr marL="796925" lvl="2" indent="-398463"/>
            <a:r>
              <a:rPr lang="en-US" sz="4100" dirty="0">
                <a:latin typeface="Arial Rounded MT Bold" pitchFamily="34" charset="0"/>
              </a:rPr>
              <a:t>Commit yourself to honesty, reliability, and confidentiality</a:t>
            </a:r>
          </a:p>
          <a:p>
            <a:pPr marL="796925" lvl="2" indent="-398463"/>
            <a:r>
              <a:rPr lang="en-US" sz="4100" dirty="0">
                <a:latin typeface="Arial Rounded MT Bold" pitchFamily="34" charset="0"/>
              </a:rPr>
              <a:t>Decide ahead of time that you don’t have a price.</a:t>
            </a:r>
          </a:p>
          <a:p>
            <a:pPr marL="796925" lvl="2" indent="-398463"/>
            <a:r>
              <a:rPr lang="en-US" sz="4100" dirty="0">
                <a:latin typeface="Arial Rounded MT Bold" pitchFamily="34" charset="0"/>
              </a:rPr>
              <a:t>Major in minor things. Consistently do what is right in the little things. Each day, do what you should do before doing what you want to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820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  <a:latin typeface="Bauhaus 93" pitchFamily="82" charset="0"/>
              </a:rPr>
              <a:t>TREM CHURCH GROWTH 2020: </a:t>
            </a:r>
            <a:r>
              <a:rPr lang="en-US" sz="1800" i="1" dirty="0" smtClean="0">
                <a:solidFill>
                  <a:srgbClr val="FF0000"/>
                </a:solidFill>
                <a:latin typeface="Algerian" pitchFamily="82" charset="0"/>
              </a:rPr>
              <a:t>THE PORTRAIT OF A PERSON INFLUENCE</a:t>
            </a:r>
            <a:endParaRPr lang="en-US" sz="18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6553200"/>
            <a:ext cx="8686800" cy="0"/>
          </a:xfrm>
          <a:prstGeom prst="line">
            <a:avLst/>
          </a:prstGeom>
          <a:ln w="31750" cmpd="thinThick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02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433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INTERGRITY</vt:lpstr>
      <vt:lpstr>A PERSON OF INFLUENCE HAS... INTEGRITY WITH PEOPLE</vt:lpstr>
      <vt:lpstr>THREE TRUTHS ABOUT INTEGRITY</vt:lpstr>
      <vt:lpstr>INTEGRITY IS YOUR BEST FRIEND</vt:lpstr>
      <vt:lpstr>INTEGRITY IS YOUR FRIEND’S BEST FRIEND</vt:lpstr>
      <vt:lpstr>THE BENEFIT OF INTEGRITY: TRUST</vt:lpstr>
      <vt:lpstr>THE BENEFIT OF TRUST: INFLUENCE</vt:lpstr>
      <vt:lpstr>DEVELOPING AND LIVING QUALITIES OF INTEGRITY</vt:lpstr>
      <vt:lpstr>BECOME A PERSON OF INTEGRITY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INTERGRITY</dc:title>
  <dc:creator>Windows User</dc:creator>
  <cp:lastModifiedBy>Windows User</cp:lastModifiedBy>
  <cp:revision>5</cp:revision>
  <dcterms:created xsi:type="dcterms:W3CDTF">2020-01-31T22:12:31Z</dcterms:created>
  <dcterms:modified xsi:type="dcterms:W3CDTF">2020-01-31T22:58:21Z</dcterms:modified>
</cp:coreProperties>
</file>