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81275-CCC4-4186-9EEC-544B9EFA9B9A}" type="datetimeFigureOut">
              <a:rPr lang="en-US" smtClean="0"/>
              <a:t>01/31/2020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6AD8E-E7E1-4F11-B305-3FBA76072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4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6AD8E-E7E1-4F11-B305-3FBA760721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15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7816-5210-4EA7-8994-122717D6FFAB}" type="datetime1">
              <a:rPr lang="en-US" smtClean="0"/>
              <a:t>01/31/2020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28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342D-8FA2-4885-B413-D31CF15FB547}" type="datetime1">
              <a:rPr lang="en-US" smtClean="0"/>
              <a:t>01/31/2020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0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8AB3-A630-44A8-95B7-49FCF9D511E2}" type="datetime1">
              <a:rPr lang="en-US" smtClean="0"/>
              <a:t>01/31/2020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52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FB69-8396-4FAD-B316-FA11C6FB0379}" type="datetime1">
              <a:rPr lang="en-US" smtClean="0"/>
              <a:t>01/31/2020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1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85A8-0D8C-4122-B4FB-57B31FCADE7D}" type="datetime1">
              <a:rPr lang="en-US" smtClean="0"/>
              <a:t>01/31/2020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60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EC3C6-954B-45E4-8C77-379341615CC6}" type="datetime1">
              <a:rPr lang="en-US" smtClean="0"/>
              <a:t>01/31/2020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5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8AB0-A725-46E3-ADAD-BC6C2D7E1897}" type="datetime1">
              <a:rPr lang="en-US" smtClean="0"/>
              <a:t>01/31/2020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2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1C83-2AF4-4E0B-999F-531AE272B5FC}" type="datetime1">
              <a:rPr lang="en-US" smtClean="0"/>
              <a:t>01/31/2020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4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B244-D622-4BA1-B183-0272E09572E1}" type="datetime1">
              <a:rPr lang="en-US" smtClean="0"/>
              <a:t>01/31/2020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5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7ED-4FC7-4DDA-8889-59543BD8D64A}" type="datetime1">
              <a:rPr lang="en-US" smtClean="0"/>
              <a:t>01/31/2020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41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958C-5506-4A4F-A39F-4506687A1734}" type="datetime1">
              <a:rPr lang="en-US" smtClean="0"/>
              <a:t>01/31/2020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6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BA561-46E3-4847-A67B-4937483DAAA0}" type="datetime1">
              <a:rPr lang="en-US" smtClean="0"/>
              <a:t>01/31/2020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4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8873" y="3124200"/>
            <a:ext cx="7772400" cy="1470025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chemeClr val="tx1"/>
                </a:solidFill>
                <a:latin typeface="Arial Black" pitchFamily="34" charset="0"/>
              </a:rPr>
              <a:t>INTERGRITY</a:t>
            </a:r>
            <a:endParaRPr lang="en-US" sz="72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492875"/>
            <a:ext cx="7620000" cy="365125"/>
          </a:xfrm>
        </p:spPr>
        <p:txBody>
          <a:bodyPr/>
          <a:lstStyle/>
          <a:p>
            <a:r>
              <a:rPr lang="en-US" sz="1800" dirty="0" smtClean="0">
                <a:solidFill>
                  <a:srgbClr val="FF0000"/>
                </a:solidFill>
                <a:latin typeface="Bauhaus 93" pitchFamily="82" charset="0"/>
              </a:rPr>
              <a:t>TREM CHURCH GROWTH 2020: </a:t>
            </a:r>
            <a:r>
              <a:rPr lang="en-US" sz="1800" i="1" dirty="0" smtClean="0">
                <a:solidFill>
                  <a:srgbClr val="FF0000"/>
                </a:solidFill>
                <a:latin typeface="Algerian" pitchFamily="82" charset="0"/>
              </a:rPr>
              <a:t>THE PORTRAIT OF A PERSON INFLUENCE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381000"/>
            <a:ext cx="7467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US" b="1" dirty="0" smtClean="0">
                <a:latin typeface="Algerian" pitchFamily="82" charset="0"/>
              </a:rPr>
              <a:t>THE PORTRAIT OF A PERSON INFLUENCE</a:t>
            </a:r>
            <a:endParaRPr lang="en-US" b="1" dirty="0" smtClean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797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114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3600" b="1" dirty="0" smtClean="0">
                <a:latin typeface="Arial Black" pitchFamily="34" charset="0"/>
              </a:rPr>
              <a:t>A PERSON OF INFLUENCE HAS... INTEGRITY WITH PEOPLE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953000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en-US" dirty="0">
                <a:latin typeface="Arial Rounded MT Bold" pitchFamily="34" charset="0"/>
              </a:rPr>
              <a:t>The dictionary definitions of integrity are: “adherence to moral and ethical principles; soundness of moral character; and honesty.” </a:t>
            </a:r>
            <a:endParaRPr lang="en-US" dirty="0" smtClean="0">
              <a:latin typeface="Arial Rounded MT Bold" pitchFamily="34" charset="0"/>
            </a:endParaRPr>
          </a:p>
          <a:p>
            <a:pPr lvl="0" algn="just"/>
            <a:r>
              <a:rPr lang="en-US" dirty="0" smtClean="0">
                <a:latin typeface="Arial Rounded MT Bold" pitchFamily="34" charset="0"/>
              </a:rPr>
              <a:t>Integrity </a:t>
            </a:r>
            <a:r>
              <a:rPr lang="en-US" dirty="0">
                <a:latin typeface="Arial Rounded MT Bold" pitchFamily="34" charset="0"/>
              </a:rPr>
              <a:t>is a vital piece to achieving business and personal success. </a:t>
            </a:r>
            <a:endParaRPr lang="en-US" dirty="0" smtClean="0">
              <a:latin typeface="Arial Rounded MT Bold" pitchFamily="34" charset="0"/>
            </a:endParaRPr>
          </a:p>
          <a:p>
            <a:pPr lvl="0" algn="just"/>
            <a:r>
              <a:rPr lang="en-US" dirty="0" smtClean="0">
                <a:latin typeface="Arial Rounded MT Bold" pitchFamily="34" charset="0"/>
              </a:rPr>
              <a:t>Research </a:t>
            </a:r>
            <a:r>
              <a:rPr lang="en-US" dirty="0">
                <a:latin typeface="Arial Rounded MT Bold" pitchFamily="34" charset="0"/>
              </a:rPr>
              <a:t>studies conclude that integrity is the most needed quality to succeed in business. </a:t>
            </a:r>
            <a:endParaRPr lang="en-US" dirty="0" smtClean="0">
              <a:latin typeface="Arial Rounded MT Bold" pitchFamily="34" charset="0"/>
            </a:endParaRPr>
          </a:p>
          <a:p>
            <a:pPr lvl="0" algn="just"/>
            <a:r>
              <a:rPr lang="en-US" dirty="0" smtClean="0">
                <a:latin typeface="Arial Rounded MT Bold" pitchFamily="34" charset="0"/>
              </a:rPr>
              <a:t>A </a:t>
            </a:r>
            <a:r>
              <a:rPr lang="en-US" dirty="0">
                <a:latin typeface="Arial Rounded MT Bold" pitchFamily="34" charset="0"/>
              </a:rPr>
              <a:t>person whose integrity has been compromised will find it extremely difficult to advance in any organization.</a:t>
            </a:r>
          </a:p>
          <a:p>
            <a:endParaRPr lang="en-US" dirty="0">
              <a:latin typeface="Arial Rounded MT Bold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8382000" cy="365125"/>
          </a:xfrm>
        </p:spPr>
        <p:txBody>
          <a:bodyPr/>
          <a:lstStyle/>
          <a:p>
            <a:r>
              <a:rPr lang="en-US" sz="1800" dirty="0" smtClean="0">
                <a:solidFill>
                  <a:srgbClr val="FF0000"/>
                </a:solidFill>
                <a:latin typeface="Bauhaus 93" pitchFamily="82" charset="0"/>
              </a:rPr>
              <a:t>TREM CHURCH GROWTH 2020: </a:t>
            </a:r>
            <a:r>
              <a:rPr lang="en-US" sz="1800" i="1" dirty="0" smtClean="0">
                <a:solidFill>
                  <a:srgbClr val="FF0000"/>
                </a:solidFill>
                <a:latin typeface="Algerian" pitchFamily="82" charset="0"/>
              </a:rPr>
              <a:t>THE PORTRAIT OF A PERSON INFLUENCE</a:t>
            </a:r>
            <a:endParaRPr lang="en-US" sz="1800" i="1" dirty="0">
              <a:solidFill>
                <a:srgbClr val="FF0000"/>
              </a:solidFill>
              <a:latin typeface="Algerian" pitchFamily="82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6553200"/>
            <a:ext cx="8686800" cy="0"/>
          </a:xfrm>
          <a:prstGeom prst="line">
            <a:avLst/>
          </a:prstGeom>
          <a:ln w="31750" cmpd="thinThick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2435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86800" cy="114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3600" b="1" dirty="0" smtClean="0">
                <a:latin typeface="Arial Black" pitchFamily="34" charset="0"/>
              </a:rPr>
              <a:t>THREE TRUTHS ABOUT INTEGRITY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953000"/>
          </a:xfrm>
        </p:spPr>
        <p:txBody>
          <a:bodyPr>
            <a:normAutofit/>
          </a:bodyPr>
          <a:lstStyle/>
          <a:p>
            <a:pPr marL="514350" lvl="0" indent="-514350" algn="just">
              <a:lnSpc>
                <a:spcPct val="8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4400" dirty="0">
                <a:latin typeface="Arial Rounded MT Bold" pitchFamily="34" charset="0"/>
              </a:rPr>
              <a:t>Integrity Is Not Determined by Circumstances.</a:t>
            </a:r>
          </a:p>
          <a:p>
            <a:pPr marL="514350" lvl="0" indent="-514350" algn="just">
              <a:lnSpc>
                <a:spcPct val="8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4400" dirty="0">
                <a:latin typeface="Arial Rounded MT Bold" pitchFamily="34" charset="0"/>
              </a:rPr>
              <a:t>Integrity is Not Based on Credentials.</a:t>
            </a:r>
          </a:p>
          <a:p>
            <a:pPr marL="514350" lvl="0" indent="-514350" algn="just">
              <a:lnSpc>
                <a:spcPct val="8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4400" dirty="0">
                <a:latin typeface="Arial Rounded MT Bold" pitchFamily="34" charset="0"/>
              </a:rPr>
              <a:t>Integrity is Not to Be Confused with Reputation</a:t>
            </a:r>
            <a:r>
              <a:rPr lang="en-US" sz="3600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8382000" cy="365125"/>
          </a:xfrm>
        </p:spPr>
        <p:txBody>
          <a:bodyPr/>
          <a:lstStyle/>
          <a:p>
            <a:r>
              <a:rPr lang="en-US" sz="1800" dirty="0" smtClean="0">
                <a:solidFill>
                  <a:srgbClr val="FF0000"/>
                </a:solidFill>
                <a:latin typeface="Bauhaus 93" pitchFamily="82" charset="0"/>
              </a:rPr>
              <a:t>TREM CHURCH GROWTH 2020: </a:t>
            </a:r>
            <a:r>
              <a:rPr lang="en-US" sz="1800" i="1" dirty="0" smtClean="0">
                <a:solidFill>
                  <a:srgbClr val="FF0000"/>
                </a:solidFill>
                <a:latin typeface="Algerian" pitchFamily="82" charset="0"/>
              </a:rPr>
              <a:t>THE PORTRAIT OF A PERSON INFLUENCE</a:t>
            </a:r>
            <a:endParaRPr lang="en-US" sz="1800" i="1" dirty="0">
              <a:solidFill>
                <a:srgbClr val="FF0000"/>
              </a:solidFill>
              <a:latin typeface="Algerian" pitchFamily="82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6553200"/>
            <a:ext cx="8686800" cy="0"/>
          </a:xfrm>
          <a:prstGeom prst="line">
            <a:avLst/>
          </a:prstGeom>
          <a:ln w="31750" cmpd="thinThick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56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14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latin typeface="Arial Black" pitchFamily="34" charset="0"/>
              </a:rPr>
              <a:t>INTEGRITY IS YOUR BEST FRIEND</a:t>
            </a:r>
            <a:endParaRPr lang="en-US" sz="40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105400"/>
          </a:xfrm>
        </p:spPr>
        <p:txBody>
          <a:bodyPr>
            <a:normAutofit fontScale="85000" lnSpcReduction="20000"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4700" dirty="0">
                <a:latin typeface="Arial Rounded MT Bold" pitchFamily="34" charset="0"/>
              </a:rPr>
              <a:t>Having integrity enables you to:</a:t>
            </a:r>
          </a:p>
          <a:p>
            <a:pPr marL="914400" lvl="1" indent="-457200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4000" dirty="0">
                <a:latin typeface="Arial Rounded MT Bold" pitchFamily="34" charset="0"/>
              </a:rPr>
              <a:t>Keep your priorities right</a:t>
            </a:r>
          </a:p>
          <a:p>
            <a:pPr marL="914400" lvl="1" indent="-457200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4000" dirty="0">
                <a:latin typeface="Arial Rounded MT Bold" pitchFamily="34" charset="0"/>
              </a:rPr>
              <a:t>Stay the right course even when the wrong course is easier Keep going when others criticize you unfairly</a:t>
            </a:r>
          </a:p>
          <a:p>
            <a:pPr marL="914400" lvl="1" indent="-457200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4000" dirty="0">
                <a:latin typeface="Arial Rounded MT Bold" pitchFamily="34" charset="0"/>
              </a:rPr>
              <a:t>Accept valid criticism and learn from them</a:t>
            </a:r>
          </a:p>
          <a:p>
            <a:pPr marL="914400" lvl="1" indent="-457200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4000" dirty="0">
                <a:latin typeface="Arial Rounded MT Bold" pitchFamily="34" charset="0"/>
              </a:rPr>
              <a:t>Keep growing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8382000" cy="365125"/>
          </a:xfrm>
        </p:spPr>
        <p:txBody>
          <a:bodyPr/>
          <a:lstStyle/>
          <a:p>
            <a:r>
              <a:rPr lang="en-US" sz="1800" dirty="0" smtClean="0">
                <a:solidFill>
                  <a:srgbClr val="FF0000"/>
                </a:solidFill>
                <a:latin typeface="Bauhaus 93" pitchFamily="82" charset="0"/>
              </a:rPr>
              <a:t>TREM CHURCH GROWTH 2020: </a:t>
            </a:r>
            <a:r>
              <a:rPr lang="en-US" sz="1800" i="1" dirty="0" smtClean="0">
                <a:solidFill>
                  <a:srgbClr val="FF0000"/>
                </a:solidFill>
                <a:latin typeface="Algerian" pitchFamily="82" charset="0"/>
              </a:rPr>
              <a:t>THE PORTRAIT OF A PERSON INFLUENCE</a:t>
            </a:r>
            <a:endParaRPr lang="en-US" sz="1800" i="1" dirty="0">
              <a:solidFill>
                <a:srgbClr val="FF0000"/>
              </a:solidFill>
              <a:latin typeface="Algerian" pitchFamily="82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6553200"/>
            <a:ext cx="8686800" cy="0"/>
          </a:xfrm>
          <a:prstGeom prst="line">
            <a:avLst/>
          </a:prstGeom>
          <a:ln w="31750" cmpd="thinThick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045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14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latin typeface="Arial Black" pitchFamily="34" charset="0"/>
              </a:rPr>
              <a:t>INTEGRITY IS </a:t>
            </a:r>
            <a:r>
              <a:rPr lang="en-US" sz="4000" b="1" dirty="0" smtClean="0">
                <a:latin typeface="Arial Black" pitchFamily="34" charset="0"/>
              </a:rPr>
              <a:t>YOUR FRIEND’S </a:t>
            </a:r>
            <a:r>
              <a:rPr lang="en-US" sz="4000" b="1" dirty="0">
                <a:latin typeface="Arial Black" pitchFamily="34" charset="0"/>
              </a:rPr>
              <a:t>BEST FRIEND</a:t>
            </a:r>
            <a:endParaRPr lang="en-US" sz="40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105400"/>
          </a:xfrm>
        </p:spPr>
        <p:txBody>
          <a:bodyPr>
            <a:normAutofit/>
          </a:bodyPr>
          <a:lstStyle/>
          <a:p>
            <a:pPr marL="457200" lvl="0" indent="-457200" algn="just">
              <a:spcBef>
                <a:spcPts val="1200"/>
              </a:spcBef>
              <a:spcAft>
                <a:spcPts val="1200"/>
              </a:spcAft>
            </a:pPr>
            <a:r>
              <a:rPr lang="en-US" sz="4400" dirty="0">
                <a:latin typeface="Arial Rounded MT Bold" pitchFamily="34" charset="0"/>
              </a:rPr>
              <a:t>When people know you are a person of integrity, and they do not have to worry about your motives, they welcome your efforts at influencing them and adding value to their lives.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8382000" cy="365125"/>
          </a:xfrm>
        </p:spPr>
        <p:txBody>
          <a:bodyPr/>
          <a:lstStyle/>
          <a:p>
            <a:r>
              <a:rPr lang="en-US" sz="1800" dirty="0" smtClean="0">
                <a:solidFill>
                  <a:srgbClr val="FF0000"/>
                </a:solidFill>
                <a:latin typeface="Bauhaus 93" pitchFamily="82" charset="0"/>
              </a:rPr>
              <a:t>TREM CHURCH GROWTH 2020: </a:t>
            </a:r>
            <a:r>
              <a:rPr lang="en-US" sz="1800" i="1" dirty="0" smtClean="0">
                <a:solidFill>
                  <a:srgbClr val="FF0000"/>
                </a:solidFill>
                <a:latin typeface="Algerian" pitchFamily="82" charset="0"/>
              </a:rPr>
              <a:t>THE PORTRAIT OF A PERSON INFLUENCE</a:t>
            </a:r>
            <a:endParaRPr lang="en-US" sz="1800" i="1" dirty="0">
              <a:solidFill>
                <a:srgbClr val="FF0000"/>
              </a:solidFill>
              <a:latin typeface="Algerian" pitchFamily="82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6553200"/>
            <a:ext cx="8686800" cy="0"/>
          </a:xfrm>
          <a:prstGeom prst="line">
            <a:avLst/>
          </a:prstGeom>
          <a:ln w="31750" cmpd="thinThick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501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114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latin typeface="Arial Black" pitchFamily="34" charset="0"/>
              </a:rPr>
              <a:t>THE BENEFIT OF INTEGRITY: TRUST</a:t>
            </a:r>
            <a:endParaRPr lang="en-US" sz="40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4953000"/>
          </a:xfrm>
        </p:spPr>
        <p:txBody>
          <a:bodyPr>
            <a:normAutofit/>
          </a:bodyPr>
          <a:lstStyle/>
          <a:p>
            <a:pPr marL="457200" lvl="0" indent="-457200" algn="just"/>
            <a:r>
              <a:rPr lang="en-US" sz="4000" dirty="0">
                <a:latin typeface="Arial Rounded MT Bold" pitchFamily="34" charset="0"/>
              </a:rPr>
              <a:t>Trust is like glue, holding people together, bonding personal and professional relationships. Trust is the result of having demonstrated consistent and solid character.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8382000" cy="365125"/>
          </a:xfrm>
        </p:spPr>
        <p:txBody>
          <a:bodyPr/>
          <a:lstStyle/>
          <a:p>
            <a:r>
              <a:rPr lang="en-US" sz="1800" dirty="0" smtClean="0">
                <a:solidFill>
                  <a:srgbClr val="FF0000"/>
                </a:solidFill>
                <a:latin typeface="Bauhaus 93" pitchFamily="82" charset="0"/>
              </a:rPr>
              <a:t>TREM CHURCH GROWTH 2020: </a:t>
            </a:r>
            <a:r>
              <a:rPr lang="en-US" sz="1800" i="1" dirty="0" smtClean="0">
                <a:solidFill>
                  <a:srgbClr val="FF0000"/>
                </a:solidFill>
                <a:latin typeface="Algerian" pitchFamily="82" charset="0"/>
              </a:rPr>
              <a:t>THE PORTRAIT OF A PERSON INFLUENCE</a:t>
            </a:r>
            <a:endParaRPr lang="en-US" sz="1800" i="1" dirty="0">
              <a:solidFill>
                <a:srgbClr val="FF0000"/>
              </a:solidFill>
              <a:latin typeface="Algerian" pitchFamily="82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6553200"/>
            <a:ext cx="8686800" cy="0"/>
          </a:xfrm>
          <a:prstGeom prst="line">
            <a:avLst/>
          </a:prstGeom>
          <a:ln w="31750" cmpd="thinThick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074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14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latin typeface="Arial Black" pitchFamily="34" charset="0"/>
              </a:rPr>
              <a:t>THE BENEFIT OF </a:t>
            </a:r>
            <a:r>
              <a:rPr lang="en-US" sz="4000" b="1" dirty="0" smtClean="0">
                <a:latin typeface="Arial Black" pitchFamily="34" charset="0"/>
              </a:rPr>
              <a:t>TRUST: INFLUENCE</a:t>
            </a:r>
            <a:endParaRPr lang="en-US" sz="40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724400"/>
          </a:xfrm>
        </p:spPr>
        <p:txBody>
          <a:bodyPr>
            <a:normAutofit/>
          </a:bodyPr>
          <a:lstStyle/>
          <a:p>
            <a:pPr lvl="0" algn="just"/>
            <a:r>
              <a:rPr lang="en-US" sz="4400" dirty="0">
                <a:latin typeface="Arial Rounded MT Bold" pitchFamily="34" charset="0"/>
              </a:rPr>
              <a:t>Earning people’s confidence is one key to influence. Your integrity must be without question to be able to influence others.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8382000" cy="365125"/>
          </a:xfrm>
        </p:spPr>
        <p:txBody>
          <a:bodyPr/>
          <a:lstStyle/>
          <a:p>
            <a:r>
              <a:rPr lang="en-US" sz="1800" dirty="0" smtClean="0">
                <a:solidFill>
                  <a:srgbClr val="FF0000"/>
                </a:solidFill>
                <a:latin typeface="Bauhaus 93" pitchFamily="82" charset="0"/>
              </a:rPr>
              <a:t>TREM CHURCH GROWTH 2020: </a:t>
            </a:r>
            <a:r>
              <a:rPr lang="en-US" sz="1800" i="1" dirty="0" smtClean="0">
                <a:solidFill>
                  <a:srgbClr val="FF0000"/>
                </a:solidFill>
                <a:latin typeface="Algerian" pitchFamily="82" charset="0"/>
              </a:rPr>
              <a:t>THE PORTRAIT OF A PERSON INFLUENCE</a:t>
            </a:r>
            <a:endParaRPr lang="en-US" sz="1800" i="1" dirty="0">
              <a:solidFill>
                <a:srgbClr val="FF0000"/>
              </a:solidFill>
              <a:latin typeface="Algerian" pitchFamily="82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6553200"/>
            <a:ext cx="8686800" cy="0"/>
          </a:xfrm>
          <a:prstGeom prst="line">
            <a:avLst/>
          </a:prstGeom>
          <a:ln w="31750" cmpd="thinThick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1049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14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000" b="1" dirty="0" smtClean="0">
                <a:latin typeface="Arial Black" pitchFamily="34" charset="0"/>
              </a:rPr>
              <a:t>DEVELOPING AND LIVING QUALITIES OF INTEGRITY</a:t>
            </a:r>
            <a:endParaRPr lang="en-US" sz="40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98194" cy="5105400"/>
          </a:xfrm>
        </p:spPr>
        <p:txBody>
          <a:bodyPr>
            <a:normAutofit fontScale="85000" lnSpcReduction="2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4500" dirty="0">
                <a:latin typeface="Arial Rounded MT Bold" pitchFamily="34" charset="0"/>
              </a:rPr>
              <a:t>Apply these principles daily:</a:t>
            </a:r>
          </a:p>
          <a:p>
            <a:pPr marL="914400" lvl="1" indent="-574675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4000" dirty="0">
                <a:latin typeface="Arial Rounded MT Bold" pitchFamily="34" charset="0"/>
              </a:rPr>
              <a:t>Model consistency of character. Employ honest communication. Value transparency.</a:t>
            </a:r>
          </a:p>
          <a:p>
            <a:pPr marL="914400" lvl="1" indent="-574675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4000" dirty="0">
                <a:latin typeface="Arial Rounded MT Bold" pitchFamily="34" charset="0"/>
              </a:rPr>
              <a:t>Exemplify humility.</a:t>
            </a:r>
          </a:p>
          <a:p>
            <a:pPr marL="914400" lvl="1" indent="-574675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4000" dirty="0">
                <a:latin typeface="Arial Rounded MT Bold" pitchFamily="34" charset="0"/>
              </a:rPr>
              <a:t>Demonstrate your support of others. Fulfill your promises.</a:t>
            </a:r>
          </a:p>
          <a:p>
            <a:pPr marL="914400" lvl="1" indent="-574675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4000" dirty="0">
                <a:latin typeface="Arial Rounded MT Bold" pitchFamily="34" charset="0"/>
              </a:rPr>
              <a:t>Embrace an attitude of service.</a:t>
            </a:r>
          </a:p>
          <a:p>
            <a:pPr marL="914400" lvl="1" indent="-574675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4000" dirty="0">
                <a:latin typeface="Arial Rounded MT Bold" pitchFamily="34" charset="0"/>
              </a:rPr>
              <a:t>Encourage two-way participation with the people you influence.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8382000" cy="365125"/>
          </a:xfrm>
        </p:spPr>
        <p:txBody>
          <a:bodyPr/>
          <a:lstStyle/>
          <a:p>
            <a:r>
              <a:rPr lang="en-US" sz="1800" dirty="0" smtClean="0">
                <a:solidFill>
                  <a:srgbClr val="FF0000"/>
                </a:solidFill>
                <a:latin typeface="Bauhaus 93" pitchFamily="82" charset="0"/>
              </a:rPr>
              <a:t>TREM CHURCH GROWTH 2020: </a:t>
            </a:r>
            <a:r>
              <a:rPr lang="en-US" sz="1800" i="1" dirty="0" smtClean="0">
                <a:solidFill>
                  <a:srgbClr val="FF0000"/>
                </a:solidFill>
                <a:latin typeface="Algerian" pitchFamily="82" charset="0"/>
              </a:rPr>
              <a:t>THE PORTRAIT OF A PERSON INFLUENCE</a:t>
            </a:r>
            <a:endParaRPr lang="en-US" sz="1800" i="1" dirty="0">
              <a:solidFill>
                <a:srgbClr val="FF0000"/>
              </a:solidFill>
              <a:latin typeface="Algerian" pitchFamily="82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6553200"/>
            <a:ext cx="8686800" cy="0"/>
          </a:xfrm>
          <a:prstGeom prst="line">
            <a:avLst/>
          </a:prstGeom>
          <a:ln w="31750" cmpd="thinThick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272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839200" cy="9144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Bauhaus 93" pitchFamily="82" charset="0"/>
              </a:rPr>
              <a:t>BECOME A PERSON OF INTEGRITY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98194" cy="5638800"/>
          </a:xfrm>
        </p:spPr>
        <p:txBody>
          <a:bodyPr>
            <a:normAutofit fontScale="77500" lnSpcReduction="20000"/>
          </a:bodyPr>
          <a:lstStyle/>
          <a:p>
            <a:r>
              <a:rPr lang="en-US" sz="4400" dirty="0">
                <a:latin typeface="Arial Rounded MT Bold" pitchFamily="34" charset="0"/>
              </a:rPr>
              <a:t>Consistently being a person of integrity may mean having to make tough choices. But always choose integrity. </a:t>
            </a:r>
            <a:endParaRPr lang="en-US" sz="4400" dirty="0" smtClean="0">
              <a:latin typeface="Arial Rounded MT Bold" pitchFamily="34" charset="0"/>
            </a:endParaRPr>
          </a:p>
          <a:p>
            <a:r>
              <a:rPr lang="en-US" sz="4400" dirty="0" smtClean="0">
                <a:latin typeface="Arial Rounded MT Bold" pitchFamily="34" charset="0"/>
              </a:rPr>
              <a:t>Remember </a:t>
            </a:r>
            <a:r>
              <a:rPr lang="en-US" sz="4400" dirty="0">
                <a:latin typeface="Arial Rounded MT Bold" pitchFamily="34" charset="0"/>
              </a:rPr>
              <a:t>to</a:t>
            </a:r>
            <a:r>
              <a:rPr lang="en-US" sz="4400" dirty="0" smtClean="0">
                <a:latin typeface="Arial Rounded MT Bold" pitchFamily="34" charset="0"/>
              </a:rPr>
              <a:t>:</a:t>
            </a:r>
            <a:r>
              <a:rPr lang="en-US" sz="4400" dirty="0">
                <a:latin typeface="Arial Rounded MT Bold" pitchFamily="34" charset="0"/>
              </a:rPr>
              <a:t> </a:t>
            </a:r>
          </a:p>
          <a:p>
            <a:pPr marL="796925" lvl="2" indent="-398463"/>
            <a:r>
              <a:rPr lang="en-US" sz="4100" dirty="0">
                <a:latin typeface="Arial Rounded MT Bold" pitchFamily="34" charset="0"/>
              </a:rPr>
              <a:t>Commit yourself to honesty, reliability, and confidentiality</a:t>
            </a:r>
          </a:p>
          <a:p>
            <a:pPr marL="796925" lvl="2" indent="-398463"/>
            <a:r>
              <a:rPr lang="en-US" sz="4100" dirty="0">
                <a:latin typeface="Arial Rounded MT Bold" pitchFamily="34" charset="0"/>
              </a:rPr>
              <a:t>Decide ahead of time that you don’t have a price.</a:t>
            </a:r>
          </a:p>
          <a:p>
            <a:pPr marL="796925" lvl="2" indent="-398463"/>
            <a:r>
              <a:rPr lang="en-US" sz="4100" dirty="0">
                <a:latin typeface="Arial Rounded MT Bold" pitchFamily="34" charset="0"/>
              </a:rPr>
              <a:t>Major in minor things. Consistently do what is right in the little things. Each day, do what you should do before doing what you want to do.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8382000" cy="365125"/>
          </a:xfrm>
        </p:spPr>
        <p:txBody>
          <a:bodyPr/>
          <a:lstStyle/>
          <a:p>
            <a:r>
              <a:rPr lang="en-US" sz="1800" dirty="0" smtClean="0">
                <a:solidFill>
                  <a:srgbClr val="FF0000"/>
                </a:solidFill>
                <a:latin typeface="Bauhaus 93" pitchFamily="82" charset="0"/>
              </a:rPr>
              <a:t>TREM CHURCH GROWTH 2020: </a:t>
            </a:r>
            <a:r>
              <a:rPr lang="en-US" sz="1800" i="1" dirty="0" smtClean="0">
                <a:solidFill>
                  <a:srgbClr val="FF0000"/>
                </a:solidFill>
                <a:latin typeface="Algerian" pitchFamily="82" charset="0"/>
              </a:rPr>
              <a:t>THE PORTRAIT OF A PERSON INFLUENCE</a:t>
            </a:r>
            <a:endParaRPr lang="en-US" sz="1800" i="1" dirty="0">
              <a:solidFill>
                <a:srgbClr val="FF0000"/>
              </a:solidFill>
              <a:latin typeface="Algerian" pitchFamily="82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6553200"/>
            <a:ext cx="8686800" cy="0"/>
          </a:xfrm>
          <a:prstGeom prst="line">
            <a:avLst/>
          </a:prstGeom>
          <a:ln w="31750" cmpd="thinThick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5024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433</Words>
  <Application>Microsoft Office PowerPoint</Application>
  <PresentationFormat>On-screen Show (4:3)</PresentationFormat>
  <Paragraphs>46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INTERGRITY</vt:lpstr>
      <vt:lpstr>A PERSON OF INFLUENCE HAS... INTEGRITY WITH PEOPLE</vt:lpstr>
      <vt:lpstr>THREE TRUTHS ABOUT INTEGRITY</vt:lpstr>
      <vt:lpstr>INTEGRITY IS YOUR BEST FRIEND</vt:lpstr>
      <vt:lpstr>INTEGRITY IS YOUR FRIEND’S BEST FRIEND</vt:lpstr>
      <vt:lpstr>THE BENEFIT OF INTEGRITY: TRUST</vt:lpstr>
      <vt:lpstr>THE BENEFIT OF TRUST: INFLUENCE</vt:lpstr>
      <vt:lpstr>DEVELOPING AND LIVING QUALITIES OF INTEGRITY</vt:lpstr>
      <vt:lpstr>BECOME A PERSON OF INTEGRITY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INTERGRITY</dc:title>
  <dc:creator>Windows User</dc:creator>
  <cp:lastModifiedBy>Windows User</cp:lastModifiedBy>
  <cp:revision>5</cp:revision>
  <dcterms:created xsi:type="dcterms:W3CDTF">2020-01-31T22:12:31Z</dcterms:created>
  <dcterms:modified xsi:type="dcterms:W3CDTF">2020-01-31T22:58:21Z</dcterms:modified>
</cp:coreProperties>
</file>