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70" r:id="rId14"/>
    <p:sldId id="272" r:id="rId15"/>
    <p:sldId id="273" r:id="rId16"/>
    <p:sldId id="271" r:id="rId17"/>
    <p:sldId id="274" r:id="rId18"/>
    <p:sldId id="263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94660"/>
  </p:normalViewPr>
  <p:slideViewPr>
    <p:cSldViewPr>
      <p:cViewPr>
        <p:scale>
          <a:sx n="76" d="100"/>
          <a:sy n="76" d="100"/>
        </p:scale>
        <p:origin x="-1296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6EBF415-EEA0-439F-918B-CCFAE5564142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C10A41D-1767-4E0E-A201-8AAEFA23CC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EBF415-EEA0-439F-918B-CCFAE5564142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10A41D-1767-4E0E-A201-8AAEFA23CC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EBF415-EEA0-439F-918B-CCFAE5564142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10A41D-1767-4E0E-A201-8AAEFA23CC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EBF415-EEA0-439F-918B-CCFAE5564142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10A41D-1767-4E0E-A201-8AAEFA23CC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EBF415-EEA0-439F-918B-CCFAE5564142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10A41D-1767-4E0E-A201-8AAEFA23CC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EBF415-EEA0-439F-918B-CCFAE5564142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10A41D-1767-4E0E-A201-8AAEFA23CC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EBF415-EEA0-439F-918B-CCFAE5564142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10A41D-1767-4E0E-A201-8AAEFA23CC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EBF415-EEA0-439F-918B-CCFAE5564142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10A41D-1767-4E0E-A201-8AAEFA23CC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EBF415-EEA0-439F-918B-CCFAE5564142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10A41D-1767-4E0E-A201-8AAEFA23CC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6EBF415-EEA0-439F-918B-CCFAE5564142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10A41D-1767-4E0E-A201-8AAEFA23CC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6EBF415-EEA0-439F-918B-CCFAE5564142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C10A41D-1767-4E0E-A201-8AAEFA23CC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6EBF415-EEA0-439F-918B-CCFAE5564142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C10A41D-1767-4E0E-A201-8AAEFA23CC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8534400" cy="5943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>
                <a:solidFill>
                  <a:srgbClr val="0000D6"/>
                </a:solidFill>
                <a:latin typeface="Arial Black" pitchFamily="34" charset="0"/>
              </a:rPr>
              <a:t>THE</a:t>
            </a:r>
            <a:br>
              <a:rPr lang="en-US" sz="5400" b="1" dirty="0" smtClean="0">
                <a:solidFill>
                  <a:srgbClr val="0000D6"/>
                </a:solidFill>
                <a:latin typeface="Arial Black" pitchFamily="34" charset="0"/>
              </a:rPr>
            </a:br>
            <a:r>
              <a:rPr lang="en-US" sz="5400" b="1" dirty="0" smtClean="0">
                <a:solidFill>
                  <a:srgbClr val="0000D6"/>
                </a:solidFill>
                <a:latin typeface="Arial Black" pitchFamily="34" charset="0"/>
              </a:rPr>
              <a:t>TRANS-GENERATIONAL</a:t>
            </a:r>
            <a:r>
              <a:rPr lang="en-US" sz="5400" b="1" smtClean="0">
                <a:solidFill>
                  <a:srgbClr val="0000D6"/>
                </a:solidFill>
                <a:latin typeface="Arial Black" pitchFamily="34" charset="0"/>
              </a:rPr>
              <a:t/>
            </a:r>
            <a:br>
              <a:rPr lang="en-US" sz="5400" b="1" smtClean="0">
                <a:solidFill>
                  <a:srgbClr val="0000D6"/>
                </a:solidFill>
                <a:latin typeface="Arial Black" pitchFamily="34" charset="0"/>
              </a:rPr>
            </a:br>
            <a:r>
              <a:rPr lang="en-US" sz="5400" b="1" smtClean="0">
                <a:solidFill>
                  <a:srgbClr val="0000D6"/>
                </a:solidFill>
                <a:latin typeface="Arial Black" pitchFamily="34" charset="0"/>
              </a:rPr>
              <a:t>LEADER</a:t>
            </a:r>
            <a:r>
              <a:rPr lang="en-US" dirty="0">
                <a:solidFill>
                  <a:srgbClr val="0000D6"/>
                </a:solidFill>
                <a:latin typeface="Arial Black" pitchFamily="34" charset="0"/>
              </a:rPr>
              <a:t/>
            </a:r>
            <a:br>
              <a:rPr lang="en-US" dirty="0">
                <a:solidFill>
                  <a:srgbClr val="0000D6"/>
                </a:solidFill>
                <a:latin typeface="Arial Black" pitchFamily="34" charset="0"/>
              </a:rPr>
            </a:br>
            <a:r>
              <a:rPr lang="en-US" dirty="0" smtClean="0">
                <a:solidFill>
                  <a:srgbClr val="0000D6"/>
                </a:solidFill>
                <a:latin typeface="Arial Black" pitchFamily="34" charset="0"/>
              </a:rPr>
              <a:t/>
            </a:r>
            <a:br>
              <a:rPr lang="en-US" dirty="0" smtClean="0">
                <a:solidFill>
                  <a:srgbClr val="0000D6"/>
                </a:solidFill>
                <a:latin typeface="Arial Black" pitchFamily="34" charset="0"/>
              </a:rPr>
            </a:br>
            <a:r>
              <a:rPr lang="en-US" b="1" dirty="0" smtClean="0">
                <a:solidFill>
                  <a:srgbClr val="0000D6"/>
                </a:solidFill>
                <a:latin typeface="Arial Black" pitchFamily="34" charset="0"/>
              </a:rPr>
              <a:t/>
            </a:r>
            <a:br>
              <a:rPr lang="en-US" b="1" dirty="0" smtClean="0">
                <a:solidFill>
                  <a:srgbClr val="0000D6"/>
                </a:solidFill>
                <a:latin typeface="Arial Black" pitchFamily="34" charset="0"/>
              </a:rPr>
            </a:br>
            <a:r>
              <a:rPr lang="en-US" b="1" dirty="0">
                <a:latin typeface="Arial Black" pitchFamily="34" charset="0"/>
              </a:rPr>
              <a:t/>
            </a:r>
            <a:br>
              <a:rPr lang="en-US" b="1" dirty="0">
                <a:latin typeface="Arial Black" pitchFamily="34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Arial Black" pitchFamily="34" charset="0"/>
              </a:rPr>
              <a:t>(Session One)</a:t>
            </a:r>
            <a:endParaRPr lang="en-US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-20210207-WA0004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lum bright="-20000" contrast="40000"/>
          </a:blip>
          <a:stretch/>
        </p:blipFill>
        <p:spPr>
          <a:xfrm rot="16200000">
            <a:off x="1739837" y="-520636"/>
            <a:ext cx="5715000" cy="904227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 Black" pitchFamily="34" charset="0"/>
              </a:rPr>
              <a:t>Describing The GEN-X</a:t>
            </a:r>
            <a:endParaRPr lang="en-US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MG-20210207-WA0006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-20000" contrast="40000"/>
          </a:blip>
          <a:stretch>
            <a:fillRect/>
          </a:stretch>
        </p:blipFill>
        <p:spPr>
          <a:xfrm rot="16200000">
            <a:off x="1752601" y="-533400"/>
            <a:ext cx="5638799" cy="9144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Describing The GEN-Y</a:t>
            </a: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77" y="29227"/>
            <a:ext cx="8229600" cy="73277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 Black" pitchFamily="34" charset="0"/>
              </a:rPr>
              <a:t>Describing The GEN-Z</a:t>
            </a:r>
            <a:endParaRPr lang="en-US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6" t="1369" r="10150"/>
          <a:stretch/>
        </p:blipFill>
        <p:spPr bwMode="auto">
          <a:xfrm rot="16200000">
            <a:off x="1485902" y="-647701"/>
            <a:ext cx="6019799" cy="899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843272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By statistics, they are born before 1946.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Most of the people in this generation have retired from the workforce. However, their experience and expertise is still in need in various areas of </a:t>
            </a:r>
            <a:r>
              <a:rPr lang="en-US" sz="3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endeavours</a:t>
            </a:r>
            <a:r>
              <a:rPr lang="en-US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4800" b="1" dirty="0" smtClean="0">
                <a:solidFill>
                  <a:srgbClr val="FF0000"/>
                </a:solidFill>
                <a:latin typeface="Arial Black" pitchFamily="34" charset="0"/>
              </a:rPr>
              <a:t>Leadership Preferences the Veterans</a:t>
            </a:r>
            <a:endParaRPr lang="en-US" sz="4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4800600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Born between 1946 and 1964, these generation still accounts for roughly one-third (31%) of the workforce.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They are leaders that model right </a:t>
            </a:r>
            <a:r>
              <a:rPr lang="en-US" sz="3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behaviours</a:t>
            </a:r>
            <a:r>
              <a:rPr lang="en-US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and can be trusted as well as loyal to those that have their back.</a:t>
            </a:r>
            <a:endParaRPr lang="en-US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80000"/>
              </a:lnSpc>
            </a:pPr>
            <a:r>
              <a:rPr lang="en-US" b="1" dirty="0" smtClean="0">
                <a:solidFill>
                  <a:srgbClr val="FF0000"/>
                </a:solidFill>
                <a:latin typeface="Arial Black" pitchFamily="34" charset="0"/>
              </a:rPr>
              <a:t>LEADERSHIP PREFERENCES BABY BOOMERS</a:t>
            </a: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Born between 1965 and 1979, they account for 32% off the workforce.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They are straight-forward, genuine and “hands-off” in their leadership approach.</a:t>
            </a:r>
            <a:endParaRPr lang="en-US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686800" cy="1143000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4400" b="1" dirty="0" smtClean="0">
                <a:solidFill>
                  <a:srgbClr val="FF0000"/>
                </a:solidFill>
                <a:latin typeface="Arial Black" pitchFamily="34" charset="0"/>
              </a:rPr>
              <a:t>LEADERSHIP PREFERENCES THE GEN-X</a:t>
            </a:r>
            <a:endParaRPr lang="en-US" sz="4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8915400" cy="51816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Born between 1980 and 1994, they account for 34% of the workforce. By 2025, they will represent 75% of global workforce.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They are leaders who are enablers and create opportunities for growth and meaningful work. Also they give developmental feedback.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4600" b="1" dirty="0" smtClean="0">
                <a:solidFill>
                  <a:srgbClr val="FF0000"/>
                </a:solidFill>
                <a:latin typeface="Arial Black" pitchFamily="34" charset="0"/>
              </a:rPr>
              <a:t>LEADERSHIP PREFERENCES THE GEN-Y</a:t>
            </a:r>
            <a:endParaRPr lang="en-US" sz="4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15400" cy="45259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Born between 1996 and 2010, this generation is just entering the workforce.</a:t>
            </a:r>
          </a:p>
          <a:p>
            <a:pPr algn="just">
              <a:buNone/>
            </a:pPr>
            <a:endParaRPr lang="en-US" sz="4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en-US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They are leaders who are connected and whose digital footprint is </a:t>
            </a:r>
            <a:r>
              <a:rPr lang="en-US" sz="4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aspirational</a:t>
            </a:r>
            <a:r>
              <a:rPr lang="en-US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They seek inspirational leaders.</a:t>
            </a:r>
            <a:endParaRPr lang="en-US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4400" b="1" dirty="0" smtClean="0">
                <a:solidFill>
                  <a:srgbClr val="FF0000"/>
                </a:solidFill>
                <a:latin typeface="Arial Black" pitchFamily="34" charset="0"/>
              </a:rPr>
              <a:t>LEADERSHIP PREFERENCES THE GEN-Z</a:t>
            </a:r>
            <a:endParaRPr lang="en-US" sz="4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-20210206-WA0006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lum bright="20000" contrast="30000"/>
          </a:blip>
          <a:srcRect l="8605"/>
          <a:stretch/>
        </p:blipFill>
        <p:spPr>
          <a:xfrm rot="16200000">
            <a:off x="1715544" y="-571500"/>
            <a:ext cx="5714999" cy="9144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296400" cy="1143000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4400" b="1" dirty="0" smtClean="0">
                <a:solidFill>
                  <a:srgbClr val="FF0000"/>
                </a:solidFill>
                <a:latin typeface="Arial Black" pitchFamily="34" charset="0"/>
              </a:rPr>
              <a:t>Comparing The Different Generations</a:t>
            </a:r>
            <a:endParaRPr lang="en-US" sz="4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410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They will be the most educated Generation in history.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They are tech-savvy.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AI (Artificial Intelligence) is their reality.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Social media will be their dominant mode of interaction.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They don’t play by the rules.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They are constantly changing.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They live at the moment.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They are trendy.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1143000"/>
          </a:xfrm>
        </p:spPr>
        <p:txBody>
          <a:bodyPr>
            <a:normAutofit fontScale="90000"/>
          </a:bodyPr>
          <a:lstStyle/>
          <a:p>
            <a:pPr algn="ctr">
              <a:lnSpc>
                <a:spcPct val="80000"/>
              </a:lnSpc>
            </a:pPr>
            <a:r>
              <a:rPr lang="en-US" b="1" dirty="0" smtClean="0">
                <a:solidFill>
                  <a:srgbClr val="FF0000"/>
                </a:solidFill>
                <a:latin typeface="Arial Black" pitchFamily="34" charset="0"/>
              </a:rPr>
              <a:t>CHARACTERISTICS OF GEN-ALPHA YOU NEED TO CONSIDER</a:t>
            </a:r>
            <a:endParaRPr lang="en-US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4876800"/>
          </a:xfrm>
        </p:spPr>
        <p:txBody>
          <a:bodyPr>
            <a:noAutofit/>
          </a:bodyPr>
          <a:lstStyle/>
          <a:p>
            <a:pPr algn="just"/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Today’s world and even the church is multi-generational.</a:t>
            </a:r>
          </a:p>
          <a:p>
            <a:pPr algn="just">
              <a:buNone/>
            </a:pPr>
            <a:endParaRPr lang="en-US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As such, we need to develop leaders that are trans-generational.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562"/>
            <a:ext cx="8229600" cy="1036638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effectLst/>
                <a:latin typeface="Arial Black" pitchFamily="34" charset="0"/>
                <a:ea typeface="Arial Unicode MS" pitchFamily="34" charset="-128"/>
                <a:cs typeface="Aharoni" pitchFamily="2" charset="-79"/>
              </a:rPr>
              <a:t>INTRODUCTION</a:t>
            </a:r>
            <a:endParaRPr lang="en-US" sz="5400" b="1" dirty="0">
              <a:solidFill>
                <a:srgbClr val="FF0000"/>
              </a:solidFill>
              <a:effectLst/>
              <a:latin typeface="Arial Black" pitchFamily="34" charset="0"/>
              <a:ea typeface="Arial Unicode MS" pitchFamily="34" charset="-128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Educate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Empathize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Engage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Encourage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Enable</a:t>
            </a:r>
            <a:endParaRPr lang="en-US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4600" b="1" dirty="0" smtClean="0">
                <a:solidFill>
                  <a:srgbClr val="FF0000"/>
                </a:solidFill>
                <a:latin typeface="Arial Black" pitchFamily="34" charset="0"/>
              </a:rPr>
              <a:t>HOW TO ENGAGE THE DIFFERENT GENERATIONS</a:t>
            </a:r>
            <a:endParaRPr lang="en-US" sz="4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8915400" cy="5334000"/>
          </a:xfrm>
        </p:spPr>
        <p:txBody>
          <a:bodyPr>
            <a:noAutofit/>
          </a:bodyPr>
          <a:lstStyle/>
          <a:p>
            <a:pPr algn="just"/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Set aside your own agenda.</a:t>
            </a:r>
          </a:p>
          <a:p>
            <a:pPr algn="just"/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Be available and receptive emotionally as well as through body language.</a:t>
            </a:r>
          </a:p>
          <a:p>
            <a:pPr algn="just"/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Try to appreciate the other person’s point of view.</a:t>
            </a:r>
          </a:p>
          <a:p>
            <a:pPr algn="just"/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Listen without being in a hurry to take over.</a:t>
            </a:r>
          </a:p>
          <a:p>
            <a:pPr algn="just"/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Try to imagine yourself in the other person’s place; feel what the speaker feels.</a:t>
            </a:r>
          </a:p>
          <a:p>
            <a:pPr algn="just"/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Help draw out thought and feeling by asking questions.</a:t>
            </a:r>
          </a:p>
          <a:p>
            <a:pPr algn="just"/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Have the speaker elaborate for further understanding.</a:t>
            </a:r>
          </a:p>
          <a:p>
            <a:pPr algn="just"/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Say, “let me make sure I understand.” and then restate the issue.</a:t>
            </a:r>
          </a:p>
          <a:p>
            <a:pPr algn="just"/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Be sensitive to the speaker’s feelings.</a:t>
            </a:r>
            <a:endParaRPr lang="en-US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7578"/>
            <a:ext cx="8763000" cy="1029222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Arial Black" pitchFamily="34" charset="0"/>
              </a:rPr>
              <a:t>TIPS TO BEING AN EFFECTIVE LISTENER.</a:t>
            </a:r>
            <a:endParaRPr lang="en-US" sz="3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5029200"/>
          </a:xfrm>
        </p:spPr>
        <p:txBody>
          <a:bodyPr>
            <a:normAutofit/>
          </a:bodyPr>
          <a:lstStyle/>
          <a:p>
            <a:pPr algn="just"/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 leader who understands and can work with the different generations that constitutes today’s church.</a:t>
            </a:r>
          </a:p>
          <a:p>
            <a:pPr algn="just">
              <a:buNone/>
            </a:pPr>
            <a:endParaRPr lang="en-US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 trans-generational leader is someone who has developed what is referred to as a GENERATIONAL INTELLIGENCE (GQ)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1143000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4600" b="1" dirty="0" smtClean="0">
                <a:solidFill>
                  <a:srgbClr val="FF0000"/>
                </a:solidFill>
                <a:latin typeface="Arial Black" pitchFamily="34" charset="0"/>
              </a:rPr>
              <a:t>WHO IS A TRANS-GENERATIONAL LEADER?</a:t>
            </a:r>
            <a:endParaRPr lang="en-US" sz="4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4525963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Generational Intelligence (GQ) is defined “…as the capability required to leverage an age-diverse workforce (or church congregation)…”  </a:t>
            </a:r>
            <a:r>
              <a:rPr lang="en-US" sz="3200" b="1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Poornima</a:t>
            </a:r>
            <a:r>
              <a:rPr lang="en-US" sz="32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Luthra</a:t>
            </a:r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r>
              <a:rPr lang="en-US" sz="32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World Economic Forum, Feb, 2019.</a:t>
            </a:r>
          </a:p>
          <a:p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Generational Intelligence also means “…raising your awareness of cross generational interactions…” </a:t>
            </a:r>
            <a:r>
              <a:rPr lang="en-US" sz="32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Amy Lynch</a:t>
            </a:r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2020.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 Black" pitchFamily="34" charset="0"/>
              </a:rPr>
              <a:t>GENERATIONAL INTELLIGENCE (GQ)</a:t>
            </a:r>
            <a:endParaRPr lang="en-US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10600" cy="4525963"/>
          </a:xfrm>
        </p:spPr>
        <p:txBody>
          <a:bodyPr>
            <a:noAutofit/>
          </a:bodyPr>
          <a:lstStyle/>
          <a:p>
            <a:pPr algn="just"/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There is a generational shift occurring and this could be a source of generational conflict hence, the need to improve our GQ in ensuring we fulfill the mandate of this commission.</a:t>
            </a:r>
          </a:p>
          <a:p>
            <a:pPr marL="109728" indent="0" algn="just">
              <a:buNone/>
            </a:pPr>
            <a:endParaRPr lang="en-US" sz="12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One of the biggest reasons for generational conflict is that older and younger generations misinterpret each other’s </a:t>
            </a:r>
            <a:r>
              <a:rPr lang="en-US" sz="3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behaviour</a:t>
            </a:r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b="1" dirty="0" smtClean="0">
                <a:solidFill>
                  <a:srgbClr val="FF0000"/>
                </a:solidFill>
                <a:latin typeface="Arial Black" pitchFamily="34" charset="0"/>
              </a:rPr>
              <a:t>WHY DO WE NEED TRANS-GENERATIONAL LEADERS?</a:t>
            </a:r>
            <a:endParaRPr lang="en-US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4788091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Generation can be defined as “…a group of people born in the same era, shaped by the same times and influenced by the same social markers…” </a:t>
            </a:r>
            <a:r>
              <a:rPr lang="en-US" sz="48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Mark </a:t>
            </a:r>
            <a:r>
              <a:rPr lang="en-US" sz="4800" b="1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McCrindle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2011.</a:t>
            </a:r>
            <a:endParaRPr lang="en-US" sz="4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15400" cy="868362"/>
          </a:xfrm>
        </p:spPr>
        <p:txBody>
          <a:bodyPr>
            <a:noAutofit/>
          </a:bodyPr>
          <a:lstStyle/>
          <a:p>
            <a:r>
              <a:rPr lang="en-US" sz="4600" b="1" dirty="0" smtClean="0">
                <a:solidFill>
                  <a:srgbClr val="FF0000"/>
                </a:solidFill>
                <a:latin typeface="Arial Black" pitchFamily="34" charset="0"/>
              </a:rPr>
              <a:t>MEANING OF GENERATION</a:t>
            </a:r>
            <a:endParaRPr lang="en-US" sz="4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307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VETERANS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BABY BOOMERS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GEN-X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GEN-Y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GEN-Z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ALPHA GENERATION</a:t>
            </a:r>
            <a:endParaRPr lang="en-US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4800" b="1" dirty="0" smtClean="0">
                <a:solidFill>
                  <a:srgbClr val="FF0000"/>
                </a:solidFill>
                <a:latin typeface="Arial Black" pitchFamily="34" charset="0"/>
              </a:rPr>
              <a:t>THE DIFFERENT GENERATION CLASSES</a:t>
            </a:r>
            <a:endParaRPr lang="en-US" sz="4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IMG-20210207-WA0003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lum bright="-20000" contrast="30000"/>
          </a:blip>
          <a:stretch/>
        </p:blipFill>
        <p:spPr>
          <a:xfrm rot="5400000">
            <a:off x="1638298" y="-647700"/>
            <a:ext cx="5943602" cy="906780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884238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Arial Black" pitchFamily="34" charset="0"/>
              </a:rPr>
              <a:t>DESCRIBING THE VETERANS</a:t>
            </a:r>
            <a:endParaRPr lang="en-US" sz="4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-20210207-WA0002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lum bright="-20000" contrast="40000"/>
          </a:blip>
          <a:stretch/>
        </p:blipFill>
        <p:spPr>
          <a:xfrm rot="5400000">
            <a:off x="1714499" y="-647701"/>
            <a:ext cx="5867400" cy="914400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7921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 Black" pitchFamily="34" charset="0"/>
              </a:rPr>
              <a:t>Describing The Baby Boomers</a:t>
            </a:r>
            <a:endParaRPr lang="en-US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338</TotalTime>
  <Words>632</Words>
  <Application>Microsoft Office PowerPoint</Application>
  <PresentationFormat>On-screen Show (4:3)</PresentationFormat>
  <Paragraphs>72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Concourse</vt:lpstr>
      <vt:lpstr>THE TRANS-GENERATIONAL LEADER    (Session One)</vt:lpstr>
      <vt:lpstr>INTRODUCTION</vt:lpstr>
      <vt:lpstr>WHO IS A TRANS-GENERATIONAL LEADER?</vt:lpstr>
      <vt:lpstr>GENERATIONAL INTELLIGENCE (GQ)</vt:lpstr>
      <vt:lpstr>WHY DO WE NEED TRANS-GENERATIONAL LEADERS?</vt:lpstr>
      <vt:lpstr>MEANING OF GENERATION</vt:lpstr>
      <vt:lpstr>THE DIFFERENT GENERATION CLASSES</vt:lpstr>
      <vt:lpstr>DESCRIBING THE VETERANS</vt:lpstr>
      <vt:lpstr>Describing The Baby Boomers</vt:lpstr>
      <vt:lpstr>Describing The GEN-X</vt:lpstr>
      <vt:lpstr>Describing The GEN-Y</vt:lpstr>
      <vt:lpstr>Describing The GEN-Z</vt:lpstr>
      <vt:lpstr>Leadership Preferences the Veterans</vt:lpstr>
      <vt:lpstr>LEADERSHIP PREFERENCES BABY BOOMERS</vt:lpstr>
      <vt:lpstr>LEADERSHIP PREFERENCES THE GEN-X</vt:lpstr>
      <vt:lpstr>LEADERSHIP PREFERENCES THE GEN-Y</vt:lpstr>
      <vt:lpstr>LEADERSHIP PREFERENCES THE GEN-Z</vt:lpstr>
      <vt:lpstr>Comparing The Different Generations</vt:lpstr>
      <vt:lpstr>CHARACTERISTICS OF GEN-ALPHA YOU NEED TO CONSIDER</vt:lpstr>
      <vt:lpstr>HOW TO ENGAGE THE DIFFERENT GENERATIONS</vt:lpstr>
      <vt:lpstr>TIPS TO BEING AN EFFECTIVE LISTENER.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TRANS-GENERATIONAL LEADER</dc:title>
  <dc:creator>dell</dc:creator>
  <cp:lastModifiedBy>TREM UYO - WEB</cp:lastModifiedBy>
  <cp:revision>66</cp:revision>
  <dcterms:created xsi:type="dcterms:W3CDTF">2021-02-12T22:23:12Z</dcterms:created>
  <dcterms:modified xsi:type="dcterms:W3CDTF">2021-02-24T07:55:59Z</dcterms:modified>
</cp:coreProperties>
</file>