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3" r:id="rId7"/>
    <p:sldId id="264" r:id="rId8"/>
    <p:sldId id="265" r:id="rId9"/>
    <p:sldId id="266" r:id="rId10"/>
    <p:sldId id="267" r:id="rId11"/>
    <p:sldId id="268" r:id="rId12"/>
    <p:sldId id="269" r:id="rId13"/>
    <p:sldId id="272"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3018"/>
    <a:srgbClr val="B9B9B9"/>
    <a:srgbClr val="7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3" d="100"/>
          <a:sy n="63" d="100"/>
        </p:scale>
        <p:origin x="-1530" y="-6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DEFACD7-2345-4BAD-A407-B10412242883}" type="datetimeFigureOut">
              <a:rPr lang="x-none" smtClean="0"/>
              <a:t>2/16/2021</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BCE01F3-6D8D-4AA6-AD46-525E2DBE5ED3}" type="slidenum">
              <a:rPr lang="x-none" smtClean="0"/>
              <a:t>‹#›</a:t>
            </a:fld>
            <a:endParaRPr lang="x-none"/>
          </a:p>
        </p:txBody>
      </p:sp>
    </p:spTree>
    <p:extLst>
      <p:ext uri="{BB962C8B-B14F-4D97-AF65-F5344CB8AC3E}">
        <p14:creationId xmlns:p14="http://schemas.microsoft.com/office/powerpoint/2010/main" val="1094089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EFACD7-2345-4BAD-A407-B10412242883}" type="datetimeFigureOut">
              <a:rPr lang="x-none" smtClean="0"/>
              <a:t>2/16/2021</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BCE01F3-6D8D-4AA6-AD46-525E2DBE5ED3}" type="slidenum">
              <a:rPr lang="x-none" smtClean="0"/>
              <a:t>‹#›</a:t>
            </a:fld>
            <a:endParaRPr lang="x-none"/>
          </a:p>
        </p:txBody>
      </p:sp>
    </p:spTree>
    <p:extLst>
      <p:ext uri="{BB962C8B-B14F-4D97-AF65-F5344CB8AC3E}">
        <p14:creationId xmlns:p14="http://schemas.microsoft.com/office/powerpoint/2010/main" val="3426371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EFACD7-2345-4BAD-A407-B10412242883}" type="datetimeFigureOut">
              <a:rPr lang="x-none" smtClean="0"/>
              <a:t>2/16/2021</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BCE01F3-6D8D-4AA6-AD46-525E2DBE5ED3}" type="slidenum">
              <a:rPr lang="x-none" smtClean="0"/>
              <a:t>‹#›</a:t>
            </a:fld>
            <a:endParaRPr lang="x-none"/>
          </a:p>
        </p:txBody>
      </p:sp>
    </p:spTree>
    <p:extLst>
      <p:ext uri="{BB962C8B-B14F-4D97-AF65-F5344CB8AC3E}">
        <p14:creationId xmlns:p14="http://schemas.microsoft.com/office/powerpoint/2010/main" val="478266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EFACD7-2345-4BAD-A407-B10412242883}" type="datetimeFigureOut">
              <a:rPr lang="x-none" smtClean="0"/>
              <a:t>2/16/2021</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BCE01F3-6D8D-4AA6-AD46-525E2DBE5ED3}" type="slidenum">
              <a:rPr lang="x-none" smtClean="0"/>
              <a:t>‹#›</a:t>
            </a:fld>
            <a:endParaRPr lang="x-none"/>
          </a:p>
        </p:txBody>
      </p:sp>
    </p:spTree>
    <p:extLst>
      <p:ext uri="{BB962C8B-B14F-4D97-AF65-F5344CB8AC3E}">
        <p14:creationId xmlns:p14="http://schemas.microsoft.com/office/powerpoint/2010/main" val="1332998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EFACD7-2345-4BAD-A407-B10412242883}" type="datetimeFigureOut">
              <a:rPr lang="x-none" smtClean="0"/>
              <a:t>2/16/2021</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BCE01F3-6D8D-4AA6-AD46-525E2DBE5ED3}" type="slidenum">
              <a:rPr lang="x-none" smtClean="0"/>
              <a:t>‹#›</a:t>
            </a:fld>
            <a:endParaRPr lang="x-none"/>
          </a:p>
        </p:txBody>
      </p:sp>
    </p:spTree>
    <p:extLst>
      <p:ext uri="{BB962C8B-B14F-4D97-AF65-F5344CB8AC3E}">
        <p14:creationId xmlns:p14="http://schemas.microsoft.com/office/powerpoint/2010/main" val="2558622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EFACD7-2345-4BAD-A407-B10412242883}" type="datetimeFigureOut">
              <a:rPr lang="x-none" smtClean="0"/>
              <a:t>2/16/2021</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BCE01F3-6D8D-4AA6-AD46-525E2DBE5ED3}" type="slidenum">
              <a:rPr lang="x-none" smtClean="0"/>
              <a:t>‹#›</a:t>
            </a:fld>
            <a:endParaRPr lang="x-none"/>
          </a:p>
        </p:txBody>
      </p:sp>
    </p:spTree>
    <p:extLst>
      <p:ext uri="{BB962C8B-B14F-4D97-AF65-F5344CB8AC3E}">
        <p14:creationId xmlns:p14="http://schemas.microsoft.com/office/powerpoint/2010/main" val="2633100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DEFACD7-2345-4BAD-A407-B10412242883}" type="datetimeFigureOut">
              <a:rPr lang="x-none" smtClean="0"/>
              <a:t>2/16/2021</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4BCE01F3-6D8D-4AA6-AD46-525E2DBE5ED3}" type="slidenum">
              <a:rPr lang="x-none" smtClean="0"/>
              <a:t>‹#›</a:t>
            </a:fld>
            <a:endParaRPr lang="x-none"/>
          </a:p>
        </p:txBody>
      </p:sp>
    </p:spTree>
    <p:extLst>
      <p:ext uri="{BB962C8B-B14F-4D97-AF65-F5344CB8AC3E}">
        <p14:creationId xmlns:p14="http://schemas.microsoft.com/office/powerpoint/2010/main" val="1503658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DEFACD7-2345-4BAD-A407-B10412242883}" type="datetimeFigureOut">
              <a:rPr lang="x-none" smtClean="0"/>
              <a:t>2/16/2021</a:t>
            </a:fld>
            <a:endParaRPr lang="x-none"/>
          </a:p>
        </p:txBody>
      </p:sp>
      <p:sp>
        <p:nvSpPr>
          <p:cNvPr id="4" name="Footer Placeholder 3"/>
          <p:cNvSpPr>
            <a:spLocks noGrp="1"/>
          </p:cNvSpPr>
          <p:nvPr>
            <p:ph type="ftr" sz="quarter" idx="11"/>
          </p:nvPr>
        </p:nvSpPr>
        <p:spPr/>
        <p:txBody>
          <a:bodyPr/>
          <a:lstStyle/>
          <a:p>
            <a:endParaRPr lang="x-none"/>
          </a:p>
        </p:txBody>
      </p:sp>
      <p:sp>
        <p:nvSpPr>
          <p:cNvPr id="5" name="Slide Number Placeholder 4"/>
          <p:cNvSpPr>
            <a:spLocks noGrp="1"/>
          </p:cNvSpPr>
          <p:nvPr>
            <p:ph type="sldNum" sz="quarter" idx="12"/>
          </p:nvPr>
        </p:nvSpPr>
        <p:spPr/>
        <p:txBody>
          <a:bodyPr/>
          <a:lstStyle/>
          <a:p>
            <a:fld id="{4BCE01F3-6D8D-4AA6-AD46-525E2DBE5ED3}" type="slidenum">
              <a:rPr lang="x-none" smtClean="0"/>
              <a:t>‹#›</a:t>
            </a:fld>
            <a:endParaRPr lang="x-none"/>
          </a:p>
        </p:txBody>
      </p:sp>
    </p:spTree>
    <p:extLst>
      <p:ext uri="{BB962C8B-B14F-4D97-AF65-F5344CB8AC3E}">
        <p14:creationId xmlns:p14="http://schemas.microsoft.com/office/powerpoint/2010/main" val="4040095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EFACD7-2345-4BAD-A407-B10412242883}" type="datetimeFigureOut">
              <a:rPr lang="x-none" smtClean="0"/>
              <a:t>2/16/2021</a:t>
            </a:fld>
            <a:endParaRPr lang="x-none"/>
          </a:p>
        </p:txBody>
      </p:sp>
      <p:sp>
        <p:nvSpPr>
          <p:cNvPr id="3" name="Footer Placeholder 2"/>
          <p:cNvSpPr>
            <a:spLocks noGrp="1"/>
          </p:cNvSpPr>
          <p:nvPr>
            <p:ph type="ftr" sz="quarter" idx="11"/>
          </p:nvPr>
        </p:nvSpPr>
        <p:spPr/>
        <p:txBody>
          <a:bodyPr/>
          <a:lstStyle/>
          <a:p>
            <a:endParaRPr lang="x-none"/>
          </a:p>
        </p:txBody>
      </p:sp>
      <p:sp>
        <p:nvSpPr>
          <p:cNvPr id="4" name="Slide Number Placeholder 3"/>
          <p:cNvSpPr>
            <a:spLocks noGrp="1"/>
          </p:cNvSpPr>
          <p:nvPr>
            <p:ph type="sldNum" sz="quarter" idx="12"/>
          </p:nvPr>
        </p:nvSpPr>
        <p:spPr/>
        <p:txBody>
          <a:bodyPr/>
          <a:lstStyle/>
          <a:p>
            <a:fld id="{4BCE01F3-6D8D-4AA6-AD46-525E2DBE5ED3}" type="slidenum">
              <a:rPr lang="x-none" smtClean="0"/>
              <a:t>‹#›</a:t>
            </a:fld>
            <a:endParaRPr lang="x-none"/>
          </a:p>
        </p:txBody>
      </p:sp>
    </p:spTree>
    <p:extLst>
      <p:ext uri="{BB962C8B-B14F-4D97-AF65-F5344CB8AC3E}">
        <p14:creationId xmlns:p14="http://schemas.microsoft.com/office/powerpoint/2010/main" val="662990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DEFACD7-2345-4BAD-A407-B10412242883}" type="datetimeFigureOut">
              <a:rPr lang="x-none" smtClean="0"/>
              <a:t>2/16/2021</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BCE01F3-6D8D-4AA6-AD46-525E2DBE5ED3}" type="slidenum">
              <a:rPr lang="x-none" smtClean="0"/>
              <a:t>‹#›</a:t>
            </a:fld>
            <a:endParaRPr lang="x-none"/>
          </a:p>
        </p:txBody>
      </p:sp>
    </p:spTree>
    <p:extLst>
      <p:ext uri="{BB962C8B-B14F-4D97-AF65-F5344CB8AC3E}">
        <p14:creationId xmlns:p14="http://schemas.microsoft.com/office/powerpoint/2010/main" val="2473478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DEFACD7-2345-4BAD-A407-B10412242883}" type="datetimeFigureOut">
              <a:rPr lang="x-none" smtClean="0"/>
              <a:t>2/16/2021</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BCE01F3-6D8D-4AA6-AD46-525E2DBE5ED3}" type="slidenum">
              <a:rPr lang="x-none" smtClean="0"/>
              <a:t>‹#›</a:t>
            </a:fld>
            <a:endParaRPr lang="x-none"/>
          </a:p>
        </p:txBody>
      </p:sp>
    </p:spTree>
    <p:extLst>
      <p:ext uri="{BB962C8B-B14F-4D97-AF65-F5344CB8AC3E}">
        <p14:creationId xmlns:p14="http://schemas.microsoft.com/office/powerpoint/2010/main" val="3818321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EFACD7-2345-4BAD-A407-B10412242883}" type="datetimeFigureOut">
              <a:rPr lang="x-none" smtClean="0"/>
              <a:t>2/16/2021</a:t>
            </a:fld>
            <a:endParaRPr lang="x-non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CE01F3-6D8D-4AA6-AD46-525E2DBE5ED3}" type="slidenum">
              <a:rPr lang="x-none" smtClean="0"/>
              <a:t>‹#›</a:t>
            </a:fld>
            <a:endParaRPr lang="x-none"/>
          </a:p>
        </p:txBody>
      </p:sp>
    </p:spTree>
    <p:extLst>
      <p:ext uri="{BB962C8B-B14F-4D97-AF65-F5344CB8AC3E}">
        <p14:creationId xmlns:p14="http://schemas.microsoft.com/office/powerpoint/2010/main" val="414813491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hyperlink" Target="https://robliano.wordpress.com/2011/12/05/ya-gotta-have-faith/"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hyperlink" Target="http://missbsresources.com/18-teaching-and-learning/77-leadership-what-it-means-to-me"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biblehub.com/2_kings/2-9.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E8A22B-B68B-460D-8B0D-9DC5A72A4E7B}"/>
              </a:ext>
            </a:extLst>
          </p:cNvPr>
          <p:cNvSpPr>
            <a:spLocks noGrp="1"/>
          </p:cNvSpPr>
          <p:nvPr>
            <p:ph type="title"/>
          </p:nvPr>
        </p:nvSpPr>
        <p:spPr>
          <a:xfrm>
            <a:off x="838200" y="143453"/>
            <a:ext cx="10515600" cy="847147"/>
          </a:xfrm>
        </p:spPr>
        <p:txBody>
          <a:bodyPr>
            <a:normAutofit/>
          </a:bodyPr>
          <a:lstStyle/>
          <a:p>
            <a:pPr algn="ctr"/>
            <a:r>
              <a:rPr lang="en-US" sz="5400" dirty="0">
                <a:solidFill>
                  <a:srgbClr val="FF0000"/>
                </a:solidFill>
                <a:latin typeface="Arial Black" pitchFamily="34" charset="0"/>
              </a:rPr>
              <a:t>FOUR MULTIPLIERS</a:t>
            </a:r>
            <a:endParaRPr lang="x-none" sz="5400" dirty="0">
              <a:solidFill>
                <a:srgbClr val="FF0000"/>
              </a:solidFill>
              <a:latin typeface="Arial Black" pitchFamily="34" charset="0"/>
            </a:endParaRPr>
          </a:p>
        </p:txBody>
      </p:sp>
      <p:sp>
        <p:nvSpPr>
          <p:cNvPr id="3" name="Content Placeholder 2">
            <a:extLst>
              <a:ext uri="{FF2B5EF4-FFF2-40B4-BE49-F238E27FC236}">
                <a16:creationId xmlns:a16="http://schemas.microsoft.com/office/drawing/2014/main" xmlns="" id="{5B560A5F-0C01-422F-AB28-D3727540373E}"/>
              </a:ext>
            </a:extLst>
          </p:cNvPr>
          <p:cNvSpPr>
            <a:spLocks noGrp="1"/>
          </p:cNvSpPr>
          <p:nvPr>
            <p:ph idx="1"/>
          </p:nvPr>
        </p:nvSpPr>
        <p:spPr>
          <a:xfrm>
            <a:off x="640354" y="990600"/>
            <a:ext cx="11444966" cy="5867400"/>
          </a:xfrm>
        </p:spPr>
        <p:txBody>
          <a:bodyPr>
            <a:normAutofit/>
          </a:bodyPr>
          <a:lstStyle/>
          <a:p>
            <a:pPr>
              <a:spcBef>
                <a:spcPts val="600"/>
              </a:spcBef>
              <a:spcAft>
                <a:spcPts val="600"/>
              </a:spcAft>
            </a:pPr>
            <a:r>
              <a:rPr lang="en-US" sz="3200" b="1" dirty="0">
                <a:solidFill>
                  <a:srgbClr val="FFC000"/>
                </a:solidFill>
                <a:latin typeface="Tahoma" pitchFamily="34" charset="0"/>
                <a:ea typeface="Tahoma" pitchFamily="34" charset="0"/>
                <a:cs typeface="Tahoma" pitchFamily="34" charset="0"/>
              </a:rPr>
              <a:t>Identification (God): </a:t>
            </a:r>
            <a:r>
              <a:rPr lang="en-US" sz="3200" b="1" dirty="0">
                <a:latin typeface="Tahoma" pitchFamily="34" charset="0"/>
                <a:ea typeface="Tahoma" pitchFamily="34" charset="0"/>
                <a:cs typeface="Tahoma" pitchFamily="34" charset="0"/>
              </a:rPr>
              <a:t>Identify potential leaders and help potential leaders identify their God-given gifts, calling, and opportunities to lead</a:t>
            </a:r>
          </a:p>
          <a:p>
            <a:pPr>
              <a:spcBef>
                <a:spcPts val="600"/>
              </a:spcBef>
              <a:spcAft>
                <a:spcPts val="600"/>
              </a:spcAft>
            </a:pPr>
            <a:r>
              <a:rPr lang="en-US" sz="3200" b="1" dirty="0">
                <a:solidFill>
                  <a:srgbClr val="FFC000"/>
                </a:solidFill>
                <a:latin typeface="Tahoma" pitchFamily="34" charset="0"/>
                <a:ea typeface="Tahoma" pitchFamily="34" charset="0"/>
                <a:cs typeface="Tahoma" pitchFamily="34" charset="0"/>
              </a:rPr>
              <a:t>Instruction (formal training): </a:t>
            </a:r>
            <a:r>
              <a:rPr lang="en-US" sz="3200" b="1" dirty="0">
                <a:latin typeface="Tahoma" pitchFamily="34" charset="0"/>
                <a:ea typeface="Tahoma" pitchFamily="34" charset="0"/>
                <a:cs typeface="Tahoma" pitchFamily="34" charset="0"/>
              </a:rPr>
              <a:t>Transfer essential information to the potential leader and give him or her the tools to think like a leader</a:t>
            </a:r>
          </a:p>
          <a:p>
            <a:pPr>
              <a:spcBef>
                <a:spcPts val="600"/>
              </a:spcBef>
              <a:spcAft>
                <a:spcPts val="600"/>
              </a:spcAft>
            </a:pPr>
            <a:r>
              <a:rPr lang="en-US" sz="3200" b="1" dirty="0">
                <a:solidFill>
                  <a:srgbClr val="FFC000"/>
                </a:solidFill>
                <a:latin typeface="Tahoma" pitchFamily="34" charset="0"/>
                <a:ea typeface="Tahoma" pitchFamily="34" charset="0"/>
                <a:cs typeface="Tahoma" pitchFamily="34" charset="0"/>
              </a:rPr>
              <a:t>Impartation (relationships): </a:t>
            </a:r>
            <a:r>
              <a:rPr lang="en-US" sz="3200" b="1" dirty="0">
                <a:latin typeface="Tahoma" pitchFamily="34" charset="0"/>
                <a:ea typeface="Tahoma" pitchFamily="34" charset="0"/>
                <a:cs typeface="Tahoma" pitchFamily="34" charset="0"/>
              </a:rPr>
              <a:t>Shape and strengthen the character of the leader and mentor and encourage him or her in the early stages of leadership</a:t>
            </a:r>
          </a:p>
          <a:p>
            <a:pPr>
              <a:spcBef>
                <a:spcPts val="600"/>
              </a:spcBef>
              <a:spcAft>
                <a:spcPts val="600"/>
              </a:spcAft>
            </a:pPr>
            <a:r>
              <a:rPr lang="en-US" sz="3200" b="1" dirty="0">
                <a:solidFill>
                  <a:srgbClr val="FFC000"/>
                </a:solidFill>
                <a:latin typeface="Tahoma" pitchFamily="34" charset="0"/>
                <a:ea typeface="Tahoma" pitchFamily="34" charset="0"/>
                <a:cs typeface="Tahoma" pitchFamily="34" charset="0"/>
              </a:rPr>
              <a:t>Internship (empowering culture): </a:t>
            </a:r>
            <a:r>
              <a:rPr lang="en-US" sz="3200" b="1" dirty="0">
                <a:latin typeface="Tahoma" pitchFamily="34" charset="0"/>
                <a:ea typeface="Tahoma" pitchFamily="34" charset="0"/>
                <a:cs typeface="Tahoma" pitchFamily="34" charset="0"/>
              </a:rPr>
              <a:t>Give the young leader opportunities to watch, learn, and lead along with more experienced leaders!</a:t>
            </a:r>
            <a:endParaRPr lang="x-none" sz="3200" b="1" dirty="0">
              <a:latin typeface="Tahoma" pitchFamily="34" charset="0"/>
              <a:ea typeface="Tahoma" pitchFamily="34" charset="0"/>
              <a:cs typeface="Tahoma" pitchFamily="34" charset="0"/>
            </a:endParaRPr>
          </a:p>
        </p:txBody>
      </p:sp>
      <p:pic>
        <p:nvPicPr>
          <p:cNvPr id="4" name="Picture 3">
            <a:extLst>
              <a:ext uri="{FF2B5EF4-FFF2-40B4-BE49-F238E27FC236}">
                <a16:creationId xmlns:a16="http://schemas.microsoft.com/office/drawing/2014/main" xmlns="" id="{1E02D27A-7855-45A5-8365-9A71D71238E0}"/>
              </a:ext>
            </a:extLst>
          </p:cNvPr>
          <p:cNvPicPr>
            <a:picLocks noChangeAspect="1"/>
          </p:cNvPicPr>
          <p:nvPr/>
        </p:nvPicPr>
        <p:blipFill>
          <a:blip r:embed="rId2"/>
          <a:stretch>
            <a:fillRect/>
          </a:stretch>
        </p:blipFill>
        <p:spPr>
          <a:xfrm>
            <a:off x="11612880" y="44684"/>
            <a:ext cx="579120" cy="748582"/>
          </a:xfrm>
          <a:prstGeom prst="rect">
            <a:avLst/>
          </a:prstGeom>
        </p:spPr>
      </p:pic>
      <p:sp>
        <p:nvSpPr>
          <p:cNvPr id="5" name="Rectangle 4">
            <a:extLst>
              <a:ext uri="{FF2B5EF4-FFF2-40B4-BE49-F238E27FC236}">
                <a16:creationId xmlns:a16="http://schemas.microsoft.com/office/drawing/2014/main" xmlns="" id="{70AA5133-A6D4-4D05-838B-9E8A06D5CC82}"/>
              </a:ext>
            </a:extLst>
          </p:cNvPr>
          <p:cNvSpPr/>
          <p:nvPr/>
        </p:nvSpPr>
        <p:spPr>
          <a:xfrm>
            <a:off x="15900" y="0"/>
            <a:ext cx="425948"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522205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7993EB-BCEC-4FCF-82A8-78B550481D38}"/>
              </a:ext>
            </a:extLst>
          </p:cNvPr>
          <p:cNvSpPr>
            <a:spLocks noGrp="1"/>
          </p:cNvSpPr>
          <p:nvPr>
            <p:ph type="title"/>
          </p:nvPr>
        </p:nvSpPr>
        <p:spPr>
          <a:xfrm>
            <a:off x="548640" y="197485"/>
            <a:ext cx="10805160" cy="1325563"/>
          </a:xfrm>
        </p:spPr>
        <p:txBody>
          <a:bodyPr>
            <a:normAutofit/>
          </a:bodyPr>
          <a:lstStyle/>
          <a:p>
            <a:pPr algn="ctr"/>
            <a:r>
              <a:rPr lang="en-US" dirty="0" smtClean="0">
                <a:solidFill>
                  <a:srgbClr val="FF0000"/>
                </a:solidFill>
                <a:latin typeface="Aharoni" pitchFamily="2" charset="-79"/>
                <a:cs typeface="Aharoni" pitchFamily="2" charset="-79"/>
              </a:rPr>
              <a:t>BUILDING AND SUSTAINING CREDIBILITY</a:t>
            </a:r>
            <a:endParaRPr lang="x-none" dirty="0">
              <a:solidFill>
                <a:srgbClr val="FF0000"/>
              </a:solidFill>
              <a:latin typeface="Aharoni" pitchFamily="2" charset="-79"/>
              <a:cs typeface="Aharoni" pitchFamily="2" charset="-79"/>
            </a:endParaRPr>
          </a:p>
        </p:txBody>
      </p:sp>
      <p:sp>
        <p:nvSpPr>
          <p:cNvPr id="3" name="Content Placeholder 2">
            <a:extLst>
              <a:ext uri="{FF2B5EF4-FFF2-40B4-BE49-F238E27FC236}">
                <a16:creationId xmlns:a16="http://schemas.microsoft.com/office/drawing/2014/main" xmlns="" id="{8156AC11-1B46-4606-BEFD-7176456484A8}"/>
              </a:ext>
            </a:extLst>
          </p:cNvPr>
          <p:cNvSpPr>
            <a:spLocks noGrp="1"/>
          </p:cNvSpPr>
          <p:nvPr>
            <p:ph idx="1"/>
          </p:nvPr>
        </p:nvSpPr>
        <p:spPr>
          <a:xfrm>
            <a:off x="838200" y="1584960"/>
            <a:ext cx="10866120" cy="4892039"/>
          </a:xfrm>
        </p:spPr>
        <p:txBody>
          <a:bodyPr>
            <a:normAutofit/>
          </a:bodyPr>
          <a:lstStyle/>
          <a:p>
            <a:pPr marL="914400" indent="-914400">
              <a:lnSpc>
                <a:spcPct val="100000"/>
              </a:lnSpc>
              <a:spcAft>
                <a:spcPts val="1200"/>
              </a:spcAft>
              <a:buFont typeface="Wingdings" panose="05000000000000000000" pitchFamily="2" charset="2"/>
              <a:buChar char="§"/>
            </a:pPr>
            <a:r>
              <a:rPr lang="en-US" sz="3600" b="1" dirty="0">
                <a:latin typeface="Tahoma" pitchFamily="34" charset="0"/>
                <a:ea typeface="Tahoma" pitchFamily="34" charset="0"/>
                <a:cs typeface="Tahoma" pitchFamily="34" charset="0"/>
              </a:rPr>
              <a:t>Discover your self</a:t>
            </a:r>
          </a:p>
          <a:p>
            <a:pPr marL="914400" indent="-914400">
              <a:lnSpc>
                <a:spcPct val="100000"/>
              </a:lnSpc>
              <a:spcAft>
                <a:spcPts val="1200"/>
              </a:spcAft>
              <a:buFont typeface="Wingdings" panose="05000000000000000000" pitchFamily="2" charset="2"/>
              <a:buChar char="§"/>
            </a:pPr>
            <a:r>
              <a:rPr lang="en-US" sz="3600" b="1" dirty="0">
                <a:latin typeface="Tahoma" pitchFamily="34" charset="0"/>
                <a:ea typeface="Tahoma" pitchFamily="34" charset="0"/>
                <a:cs typeface="Tahoma" pitchFamily="34" charset="0"/>
              </a:rPr>
              <a:t>Appreciate constituents</a:t>
            </a:r>
          </a:p>
          <a:p>
            <a:pPr marL="914400" indent="-914400">
              <a:lnSpc>
                <a:spcPct val="100000"/>
              </a:lnSpc>
              <a:spcAft>
                <a:spcPts val="1200"/>
              </a:spcAft>
              <a:buFont typeface="Wingdings" panose="05000000000000000000" pitchFamily="2" charset="2"/>
              <a:buChar char="§"/>
            </a:pPr>
            <a:r>
              <a:rPr lang="en-US" sz="3600" b="1" dirty="0">
                <a:latin typeface="Tahoma" pitchFamily="34" charset="0"/>
                <a:ea typeface="Tahoma" pitchFamily="34" charset="0"/>
                <a:cs typeface="Tahoma" pitchFamily="34" charset="0"/>
              </a:rPr>
              <a:t>Affirm shared values</a:t>
            </a:r>
          </a:p>
          <a:p>
            <a:pPr marL="914400" indent="-914400">
              <a:lnSpc>
                <a:spcPct val="100000"/>
              </a:lnSpc>
              <a:spcAft>
                <a:spcPts val="1200"/>
              </a:spcAft>
              <a:buFont typeface="Wingdings" panose="05000000000000000000" pitchFamily="2" charset="2"/>
              <a:buChar char="§"/>
            </a:pPr>
            <a:r>
              <a:rPr lang="en-US" sz="3600" b="1" dirty="0">
                <a:latin typeface="Tahoma" pitchFamily="34" charset="0"/>
                <a:ea typeface="Tahoma" pitchFamily="34" charset="0"/>
                <a:cs typeface="Tahoma" pitchFamily="34" charset="0"/>
              </a:rPr>
              <a:t>Develop capacity</a:t>
            </a:r>
          </a:p>
          <a:p>
            <a:pPr marL="914400" indent="-914400">
              <a:lnSpc>
                <a:spcPct val="100000"/>
              </a:lnSpc>
              <a:spcAft>
                <a:spcPts val="1200"/>
              </a:spcAft>
              <a:buFont typeface="Wingdings" panose="05000000000000000000" pitchFamily="2" charset="2"/>
              <a:buChar char="§"/>
            </a:pPr>
            <a:r>
              <a:rPr lang="en-US" sz="3600" b="1" dirty="0">
                <a:latin typeface="Tahoma" pitchFamily="34" charset="0"/>
                <a:ea typeface="Tahoma" pitchFamily="34" charset="0"/>
                <a:cs typeface="Tahoma" pitchFamily="34" charset="0"/>
              </a:rPr>
              <a:t>Serve a purpose</a:t>
            </a:r>
          </a:p>
          <a:p>
            <a:pPr marL="914400" indent="-914400">
              <a:lnSpc>
                <a:spcPct val="100000"/>
              </a:lnSpc>
              <a:spcAft>
                <a:spcPts val="1200"/>
              </a:spcAft>
              <a:buFont typeface="Wingdings" panose="05000000000000000000" pitchFamily="2" charset="2"/>
              <a:buChar char="§"/>
            </a:pPr>
            <a:r>
              <a:rPr lang="en-US" sz="3600" b="1" dirty="0">
                <a:latin typeface="Tahoma" pitchFamily="34" charset="0"/>
                <a:ea typeface="Tahoma" pitchFamily="34" charset="0"/>
                <a:cs typeface="Tahoma" pitchFamily="34" charset="0"/>
              </a:rPr>
              <a:t>Sustain hope</a:t>
            </a:r>
            <a:endParaRPr lang="x-none" sz="3600" dirty="0">
              <a:latin typeface="Tahoma" pitchFamily="34" charset="0"/>
              <a:ea typeface="Tahoma" pitchFamily="34" charset="0"/>
              <a:cs typeface="Tahoma" pitchFamily="34" charset="0"/>
            </a:endParaRPr>
          </a:p>
        </p:txBody>
      </p:sp>
      <p:pic>
        <p:nvPicPr>
          <p:cNvPr id="4" name="Picture 3">
            <a:extLst>
              <a:ext uri="{FF2B5EF4-FFF2-40B4-BE49-F238E27FC236}">
                <a16:creationId xmlns:a16="http://schemas.microsoft.com/office/drawing/2014/main" xmlns="" id="{316B3571-8D5D-4673-BA8F-42F061551B36}"/>
              </a:ext>
            </a:extLst>
          </p:cNvPr>
          <p:cNvPicPr>
            <a:picLocks noChangeAspect="1"/>
          </p:cNvPicPr>
          <p:nvPr/>
        </p:nvPicPr>
        <p:blipFill>
          <a:blip r:embed="rId2"/>
          <a:stretch>
            <a:fillRect/>
          </a:stretch>
        </p:blipFill>
        <p:spPr>
          <a:xfrm>
            <a:off x="11445241" y="44449"/>
            <a:ext cx="746760" cy="965278"/>
          </a:xfrm>
          <a:prstGeom prst="rect">
            <a:avLst/>
          </a:prstGeom>
        </p:spPr>
      </p:pic>
      <p:sp>
        <p:nvSpPr>
          <p:cNvPr id="5" name="Rectangle 4">
            <a:extLst>
              <a:ext uri="{FF2B5EF4-FFF2-40B4-BE49-F238E27FC236}">
                <a16:creationId xmlns:a16="http://schemas.microsoft.com/office/drawing/2014/main" xmlns="" id="{BA8E0125-32AF-4145-8DBD-419E6C10EF4A}"/>
              </a:ext>
            </a:extLst>
          </p:cNvPr>
          <p:cNvSpPr/>
          <p:nvPr/>
        </p:nvSpPr>
        <p:spPr>
          <a:xfrm>
            <a:off x="15900" y="0"/>
            <a:ext cx="425948"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953470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B978911-2C74-4CC0-9353-D2B1AFF65BED}"/>
              </a:ext>
            </a:extLst>
          </p:cNvPr>
          <p:cNvSpPr>
            <a:spLocks noGrp="1"/>
          </p:cNvSpPr>
          <p:nvPr>
            <p:ph idx="1"/>
          </p:nvPr>
        </p:nvSpPr>
        <p:spPr>
          <a:xfrm>
            <a:off x="472328" y="535262"/>
            <a:ext cx="11612991" cy="6216058"/>
          </a:xfrm>
        </p:spPr>
        <p:txBody>
          <a:bodyPr>
            <a:noAutofit/>
          </a:bodyPr>
          <a:lstStyle/>
          <a:p>
            <a:pPr>
              <a:lnSpc>
                <a:spcPct val="100000"/>
              </a:lnSpc>
              <a:spcBef>
                <a:spcPts val="1200"/>
              </a:spcBef>
              <a:spcAft>
                <a:spcPts val="1200"/>
              </a:spcAft>
              <a:buFont typeface="Wingdings" panose="05000000000000000000" pitchFamily="2" charset="2"/>
              <a:buChar char="§"/>
            </a:pPr>
            <a:r>
              <a:rPr lang="en-US" b="1" dirty="0">
                <a:solidFill>
                  <a:srgbClr val="C00000"/>
                </a:solidFill>
                <a:latin typeface="Tahoma" pitchFamily="34" charset="0"/>
                <a:ea typeface="Tahoma" pitchFamily="34" charset="0"/>
                <a:cs typeface="Tahoma" pitchFamily="34" charset="0"/>
              </a:rPr>
              <a:t>Relationships:</a:t>
            </a:r>
            <a:r>
              <a:rPr lang="en-US" b="1" dirty="0">
                <a:latin typeface="Tahoma" pitchFamily="34" charset="0"/>
                <a:ea typeface="Tahoma" pitchFamily="34" charset="0"/>
                <a:cs typeface="Tahoma" pitchFamily="34" charset="0"/>
              </a:rPr>
              <a:t> Be Secure Enough to Give Your Power Away</a:t>
            </a:r>
          </a:p>
          <a:p>
            <a:pPr>
              <a:spcBef>
                <a:spcPts val="1200"/>
              </a:spcBef>
              <a:spcAft>
                <a:spcPts val="1200"/>
              </a:spcAft>
              <a:buFont typeface="Wingdings" panose="05000000000000000000" pitchFamily="2" charset="2"/>
              <a:buChar char="§"/>
            </a:pPr>
            <a:r>
              <a:rPr lang="en-US" b="1" dirty="0">
                <a:latin typeface="Tahoma" pitchFamily="34" charset="0"/>
                <a:ea typeface="Tahoma" pitchFamily="34" charset="0"/>
                <a:cs typeface="Tahoma" pitchFamily="34" charset="0"/>
              </a:rPr>
              <a:t>To maintain a long-term professional relationship with people and be able to empower them, you must be respected and liked. </a:t>
            </a:r>
          </a:p>
          <a:p>
            <a:pPr>
              <a:spcBef>
                <a:spcPts val="1200"/>
              </a:spcBef>
              <a:spcAft>
                <a:spcPts val="1200"/>
              </a:spcAft>
              <a:buFont typeface="Wingdings" panose="05000000000000000000" pitchFamily="2" charset="2"/>
              <a:buChar char="§"/>
            </a:pPr>
            <a:r>
              <a:rPr lang="en-US" b="1" dirty="0">
                <a:latin typeface="Tahoma" pitchFamily="34" charset="0"/>
                <a:ea typeface="Tahoma" pitchFamily="34" charset="0"/>
                <a:cs typeface="Tahoma" pitchFamily="34" charset="0"/>
              </a:rPr>
              <a:t>If the people who work with you respect you but don’t like you, they will stay with you only until they find a leader they respect and like. </a:t>
            </a:r>
          </a:p>
          <a:p>
            <a:pPr>
              <a:spcBef>
                <a:spcPts val="1200"/>
              </a:spcBef>
              <a:spcAft>
                <a:spcPts val="1200"/>
              </a:spcAft>
              <a:buFont typeface="Wingdings" panose="05000000000000000000" pitchFamily="2" charset="2"/>
              <a:buChar char="§"/>
            </a:pPr>
            <a:r>
              <a:rPr lang="en-US" b="1" dirty="0">
                <a:latin typeface="Tahoma" pitchFamily="34" charset="0"/>
                <a:ea typeface="Tahoma" pitchFamily="34" charset="0"/>
                <a:cs typeface="Tahoma" pitchFamily="34" charset="0"/>
              </a:rPr>
              <a:t>If they like you but don’t respect you, they will be your friends, but they won’t follow you</a:t>
            </a:r>
            <a:r>
              <a:rPr lang="en-US" b="1" dirty="0" smtClean="0">
                <a:latin typeface="Tahoma" pitchFamily="34" charset="0"/>
                <a:ea typeface="Tahoma" pitchFamily="34" charset="0"/>
                <a:cs typeface="Tahoma" pitchFamily="34" charset="0"/>
              </a:rPr>
              <a:t>.</a:t>
            </a:r>
            <a:endParaRPr lang="en-US" b="1" dirty="0">
              <a:latin typeface="Tahoma" pitchFamily="34" charset="0"/>
              <a:ea typeface="Tahoma" pitchFamily="34" charset="0"/>
              <a:cs typeface="Tahoma" pitchFamily="34" charset="0"/>
            </a:endParaRPr>
          </a:p>
          <a:p>
            <a:pPr>
              <a:spcBef>
                <a:spcPts val="1200"/>
              </a:spcBef>
              <a:spcAft>
                <a:spcPts val="1200"/>
              </a:spcAft>
              <a:buFont typeface="Wingdings" panose="05000000000000000000" pitchFamily="2" charset="2"/>
              <a:buChar char="§"/>
            </a:pPr>
            <a:r>
              <a:rPr lang="en-US" b="1" dirty="0">
                <a:latin typeface="Tahoma" pitchFamily="34" charset="0"/>
                <a:ea typeface="Tahoma" pitchFamily="34" charset="0"/>
                <a:cs typeface="Tahoma" pitchFamily="34" charset="0"/>
              </a:rPr>
              <a:t> Developing both gives you the authority to empower. To do that, you need to be secure enough to give others power.</a:t>
            </a:r>
            <a:endParaRPr lang="x-none" b="1" dirty="0">
              <a:latin typeface="Tahoma" pitchFamily="34" charset="0"/>
              <a:ea typeface="Tahoma" pitchFamily="34" charset="0"/>
              <a:cs typeface="Tahoma" pitchFamily="34" charset="0"/>
            </a:endParaRPr>
          </a:p>
        </p:txBody>
      </p:sp>
      <p:pic>
        <p:nvPicPr>
          <p:cNvPr id="4" name="Picture 3">
            <a:extLst>
              <a:ext uri="{FF2B5EF4-FFF2-40B4-BE49-F238E27FC236}">
                <a16:creationId xmlns:a16="http://schemas.microsoft.com/office/drawing/2014/main" xmlns="" id="{FDB6EE55-C97D-42CA-9A5A-1BDAE9BC6633}"/>
              </a:ext>
            </a:extLst>
          </p:cNvPr>
          <p:cNvPicPr>
            <a:picLocks noChangeAspect="1"/>
          </p:cNvPicPr>
          <p:nvPr/>
        </p:nvPicPr>
        <p:blipFill>
          <a:blip r:embed="rId2"/>
          <a:stretch>
            <a:fillRect/>
          </a:stretch>
        </p:blipFill>
        <p:spPr>
          <a:xfrm>
            <a:off x="11585775" y="34202"/>
            <a:ext cx="610200" cy="788758"/>
          </a:xfrm>
          <a:prstGeom prst="rect">
            <a:avLst/>
          </a:prstGeom>
        </p:spPr>
      </p:pic>
      <p:sp>
        <p:nvSpPr>
          <p:cNvPr id="5" name="Rectangle 4">
            <a:extLst>
              <a:ext uri="{FF2B5EF4-FFF2-40B4-BE49-F238E27FC236}">
                <a16:creationId xmlns:a16="http://schemas.microsoft.com/office/drawing/2014/main" xmlns="" id="{A424F4CA-4ADA-408A-B911-29E2846190D7}"/>
              </a:ext>
            </a:extLst>
          </p:cNvPr>
          <p:cNvSpPr/>
          <p:nvPr/>
        </p:nvSpPr>
        <p:spPr>
          <a:xfrm>
            <a:off x="31140" y="0"/>
            <a:ext cx="425948"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182409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319CA25-1054-4301-B0E2-1433CE47D372}"/>
              </a:ext>
            </a:extLst>
          </p:cNvPr>
          <p:cNvSpPr>
            <a:spLocks noGrp="1"/>
          </p:cNvSpPr>
          <p:nvPr>
            <p:ph idx="1"/>
          </p:nvPr>
        </p:nvSpPr>
        <p:spPr>
          <a:xfrm>
            <a:off x="563768" y="597010"/>
            <a:ext cx="11460592" cy="6260990"/>
          </a:xfrm>
        </p:spPr>
        <p:txBody>
          <a:bodyPr>
            <a:noAutofit/>
          </a:bodyPr>
          <a:lstStyle/>
          <a:p>
            <a:pPr>
              <a:spcAft>
                <a:spcPts val="1000"/>
              </a:spcAft>
              <a:buFont typeface="Wingdings" panose="05000000000000000000" pitchFamily="2" charset="2"/>
              <a:buChar char="§"/>
            </a:pPr>
            <a:r>
              <a:rPr lang="en-US" sz="2700" b="1" dirty="0">
                <a:solidFill>
                  <a:srgbClr val="C00000"/>
                </a:solidFill>
                <a:latin typeface="Tahoma" pitchFamily="34" charset="0"/>
                <a:ea typeface="Tahoma" pitchFamily="34" charset="0"/>
                <a:cs typeface="Tahoma" pitchFamily="34" charset="0"/>
              </a:rPr>
              <a:t>Environment: </a:t>
            </a:r>
            <a:r>
              <a:rPr lang="en-US" sz="2700" b="1" dirty="0">
                <a:latin typeface="Tahoma" pitchFamily="34" charset="0"/>
                <a:ea typeface="Tahoma" pitchFamily="34" charset="0"/>
                <a:cs typeface="Tahoma" pitchFamily="34" charset="0"/>
              </a:rPr>
              <a:t>Create a Place Where Empowered Leaders Can Rise Up</a:t>
            </a:r>
          </a:p>
          <a:p>
            <a:pPr>
              <a:spcAft>
                <a:spcPts val="1000"/>
              </a:spcAft>
              <a:buFont typeface="Wingdings" panose="05000000000000000000" pitchFamily="2" charset="2"/>
              <a:buChar char="§"/>
            </a:pPr>
            <a:r>
              <a:rPr lang="en-US" sz="2700" b="1" dirty="0">
                <a:latin typeface="Tahoma" pitchFamily="34" charset="0"/>
                <a:ea typeface="Tahoma" pitchFamily="34" charset="0"/>
                <a:cs typeface="Tahoma" pitchFamily="34" charset="0"/>
              </a:rPr>
              <a:t>If you have achieved the power, authority, and credibility that come from success, and you are secure enough to give that power away, you have put yourself in a great position to empower and release leaders</a:t>
            </a:r>
            <a:r>
              <a:rPr lang="en-US" sz="2700" b="1" dirty="0" smtClean="0">
                <a:latin typeface="Tahoma" pitchFamily="34" charset="0"/>
                <a:ea typeface="Tahoma" pitchFamily="34" charset="0"/>
                <a:cs typeface="Tahoma" pitchFamily="34" charset="0"/>
              </a:rPr>
              <a:t>.</a:t>
            </a:r>
            <a:endParaRPr lang="en-US" sz="2700" b="1" dirty="0">
              <a:latin typeface="Tahoma" pitchFamily="34" charset="0"/>
              <a:ea typeface="Tahoma" pitchFamily="34" charset="0"/>
              <a:cs typeface="Tahoma" pitchFamily="34" charset="0"/>
            </a:endParaRPr>
          </a:p>
          <a:p>
            <a:pPr>
              <a:spcAft>
                <a:spcPts val="1000"/>
              </a:spcAft>
              <a:buFont typeface="Wingdings" panose="05000000000000000000" pitchFamily="2" charset="2"/>
              <a:buChar char="§"/>
            </a:pPr>
            <a:r>
              <a:rPr lang="en-US" sz="2700" b="1" dirty="0">
                <a:latin typeface="Tahoma" pitchFamily="34" charset="0"/>
                <a:ea typeface="Tahoma" pitchFamily="34" charset="0"/>
                <a:cs typeface="Tahoma" pitchFamily="34" charset="0"/>
              </a:rPr>
              <a:t>Understand, however, that does not guarantee they will rise up to your expectations and pursue their leadership potential</a:t>
            </a:r>
            <a:r>
              <a:rPr lang="en-US" sz="2700" b="1" dirty="0" smtClean="0">
                <a:latin typeface="Tahoma" pitchFamily="34" charset="0"/>
                <a:ea typeface="Tahoma" pitchFamily="34" charset="0"/>
                <a:cs typeface="Tahoma" pitchFamily="34" charset="0"/>
              </a:rPr>
              <a:t>.</a:t>
            </a:r>
            <a:endParaRPr lang="en-US" sz="2700" b="1" dirty="0">
              <a:latin typeface="Tahoma" pitchFamily="34" charset="0"/>
              <a:ea typeface="Tahoma" pitchFamily="34" charset="0"/>
              <a:cs typeface="Tahoma" pitchFamily="34" charset="0"/>
            </a:endParaRPr>
          </a:p>
          <a:p>
            <a:pPr>
              <a:spcAft>
                <a:spcPts val="1000"/>
              </a:spcAft>
              <a:buFont typeface="Wingdings" panose="05000000000000000000" pitchFamily="2" charset="2"/>
              <a:buChar char="§"/>
            </a:pPr>
            <a:r>
              <a:rPr lang="en-US" sz="2700" b="1" dirty="0">
                <a:latin typeface="Tahoma" pitchFamily="34" charset="0"/>
                <a:ea typeface="Tahoma" pitchFamily="34" charset="0"/>
                <a:cs typeface="Tahoma" pitchFamily="34" charset="0"/>
              </a:rPr>
              <a:t>Create an environment that empowers leaders. As a leader, you can help people rise up, grow, and reach for their potential. </a:t>
            </a:r>
          </a:p>
          <a:p>
            <a:pPr>
              <a:spcAft>
                <a:spcPts val="1000"/>
              </a:spcAft>
              <a:buFont typeface="Wingdings" panose="05000000000000000000" pitchFamily="2" charset="2"/>
              <a:buChar char="§"/>
            </a:pPr>
            <a:r>
              <a:rPr lang="en-US" sz="2700" b="1" dirty="0">
                <a:latin typeface="Tahoma" pitchFamily="34" charset="0"/>
                <a:ea typeface="Tahoma" pitchFamily="34" charset="0"/>
                <a:cs typeface="Tahoma" pitchFamily="34" charset="0"/>
              </a:rPr>
              <a:t>If you function in an organization that values and promotes empowerment, you may find creating this kind of environment relatively easy, because it’s already part of the culture.</a:t>
            </a:r>
            <a:endParaRPr lang="en-US" sz="2700" b="1" dirty="0">
              <a:solidFill>
                <a:srgbClr val="C00000"/>
              </a:solidFill>
              <a:latin typeface="Tahoma" pitchFamily="34" charset="0"/>
              <a:ea typeface="Tahoma" pitchFamily="34" charset="0"/>
              <a:cs typeface="Tahoma" pitchFamily="34" charset="0"/>
            </a:endParaRPr>
          </a:p>
        </p:txBody>
      </p:sp>
      <p:pic>
        <p:nvPicPr>
          <p:cNvPr id="4" name="Picture 3">
            <a:extLst>
              <a:ext uri="{FF2B5EF4-FFF2-40B4-BE49-F238E27FC236}">
                <a16:creationId xmlns:a16="http://schemas.microsoft.com/office/drawing/2014/main" xmlns="" id="{6302ED57-9D20-43B6-87A5-8A1017E22F79}"/>
              </a:ext>
            </a:extLst>
          </p:cNvPr>
          <p:cNvPicPr>
            <a:picLocks noChangeAspect="1"/>
          </p:cNvPicPr>
          <p:nvPr/>
        </p:nvPicPr>
        <p:blipFill>
          <a:blip r:embed="rId2"/>
          <a:stretch>
            <a:fillRect/>
          </a:stretch>
        </p:blipFill>
        <p:spPr>
          <a:xfrm>
            <a:off x="11560422" y="0"/>
            <a:ext cx="631578" cy="816391"/>
          </a:xfrm>
          <a:prstGeom prst="rect">
            <a:avLst/>
          </a:prstGeom>
        </p:spPr>
      </p:pic>
      <p:sp>
        <p:nvSpPr>
          <p:cNvPr id="5" name="Rectangle 4">
            <a:extLst>
              <a:ext uri="{FF2B5EF4-FFF2-40B4-BE49-F238E27FC236}">
                <a16:creationId xmlns:a16="http://schemas.microsoft.com/office/drawing/2014/main" xmlns="" id="{8D5C0811-9B34-49BD-A8D1-5B0BAC9B91D5}"/>
              </a:ext>
            </a:extLst>
          </p:cNvPr>
          <p:cNvSpPr/>
          <p:nvPr/>
        </p:nvSpPr>
        <p:spPr>
          <a:xfrm>
            <a:off x="15900" y="0"/>
            <a:ext cx="425948"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3902275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6E1DF4-A9DA-4BAA-AE63-09503B76616A}"/>
              </a:ext>
            </a:extLst>
          </p:cNvPr>
          <p:cNvSpPr>
            <a:spLocks noGrp="1"/>
          </p:cNvSpPr>
          <p:nvPr>
            <p:ph type="title"/>
          </p:nvPr>
        </p:nvSpPr>
        <p:spPr>
          <a:xfrm>
            <a:off x="518160" y="182245"/>
            <a:ext cx="11037180" cy="1325563"/>
          </a:xfrm>
        </p:spPr>
        <p:txBody>
          <a:bodyPr>
            <a:normAutofit/>
          </a:bodyPr>
          <a:lstStyle/>
          <a:p>
            <a:pPr algn="ctr"/>
            <a:r>
              <a:rPr lang="en-US" b="1" smtClean="0">
                <a:solidFill>
                  <a:srgbClr val="FF0000"/>
                </a:solidFill>
                <a:latin typeface="Aharoni" pitchFamily="2" charset="-79"/>
                <a:cs typeface="Aharoni" pitchFamily="2" charset="-79"/>
              </a:rPr>
              <a:t>SIX </a:t>
            </a:r>
            <a:r>
              <a:rPr lang="en-US" b="1" dirty="0" smtClean="0">
                <a:solidFill>
                  <a:srgbClr val="FF0000"/>
                </a:solidFill>
                <a:latin typeface="Aharoni" pitchFamily="2" charset="-79"/>
                <a:cs typeface="Aharoni" pitchFamily="2" charset="-79"/>
              </a:rPr>
              <a:t>CHARACTERISTICS OF AN EMPOWERING ENVIRONMENT</a:t>
            </a:r>
            <a:endParaRPr lang="x-none" b="1" dirty="0">
              <a:solidFill>
                <a:srgbClr val="FF0000"/>
              </a:solidFill>
              <a:latin typeface="Aharoni" pitchFamily="2" charset="-79"/>
              <a:cs typeface="Aharoni" pitchFamily="2" charset="-79"/>
            </a:endParaRPr>
          </a:p>
        </p:txBody>
      </p:sp>
      <p:sp>
        <p:nvSpPr>
          <p:cNvPr id="3" name="Content Placeholder 2">
            <a:extLst>
              <a:ext uri="{FF2B5EF4-FFF2-40B4-BE49-F238E27FC236}">
                <a16:creationId xmlns:a16="http://schemas.microsoft.com/office/drawing/2014/main" xmlns="" id="{979621ED-0DDB-47F6-BCC8-B794C3BC06DC}"/>
              </a:ext>
            </a:extLst>
          </p:cNvPr>
          <p:cNvSpPr>
            <a:spLocks noGrp="1"/>
          </p:cNvSpPr>
          <p:nvPr>
            <p:ph idx="1"/>
          </p:nvPr>
        </p:nvSpPr>
        <p:spPr>
          <a:xfrm>
            <a:off x="838200" y="1653871"/>
            <a:ext cx="10515600" cy="5128592"/>
          </a:xfrm>
        </p:spPr>
        <p:txBody>
          <a:bodyPr>
            <a:normAutofit/>
          </a:bodyPr>
          <a:lstStyle/>
          <a:p>
            <a:pPr>
              <a:spcAft>
                <a:spcPts val="1000"/>
              </a:spcAft>
              <a:buFont typeface="Wingdings" panose="05000000000000000000" pitchFamily="2" charset="2"/>
              <a:buChar char="§"/>
            </a:pPr>
            <a:r>
              <a:rPr lang="en-US" sz="3200" b="1" dirty="0">
                <a:latin typeface="Tahoma" pitchFamily="34" charset="0"/>
                <a:ea typeface="Tahoma" pitchFamily="34" charset="0"/>
                <a:cs typeface="Tahoma" pitchFamily="34" charset="0"/>
              </a:rPr>
              <a:t>Embraces People’s </a:t>
            </a:r>
            <a:r>
              <a:rPr lang="en-US" sz="3200" b="1" dirty="0" smtClean="0">
                <a:latin typeface="Tahoma" pitchFamily="34" charset="0"/>
                <a:ea typeface="Tahoma" pitchFamily="34" charset="0"/>
                <a:cs typeface="Tahoma" pitchFamily="34" charset="0"/>
              </a:rPr>
              <a:t>Potential</a:t>
            </a:r>
            <a:endParaRPr lang="en-US" sz="3200" b="1" dirty="0">
              <a:latin typeface="Tahoma" pitchFamily="34" charset="0"/>
              <a:ea typeface="Tahoma" pitchFamily="34" charset="0"/>
              <a:cs typeface="Tahoma" pitchFamily="34" charset="0"/>
            </a:endParaRPr>
          </a:p>
          <a:p>
            <a:pPr>
              <a:spcAft>
                <a:spcPts val="1000"/>
              </a:spcAft>
              <a:buFont typeface="Wingdings" panose="05000000000000000000" pitchFamily="2" charset="2"/>
              <a:buChar char="§"/>
            </a:pPr>
            <a:r>
              <a:rPr lang="en-US" sz="3200" b="1" dirty="0">
                <a:latin typeface="Tahoma" pitchFamily="34" charset="0"/>
                <a:ea typeface="Tahoma" pitchFamily="34" charset="0"/>
                <a:cs typeface="Tahoma" pitchFamily="34" charset="0"/>
              </a:rPr>
              <a:t>Gives People </a:t>
            </a:r>
            <a:r>
              <a:rPr lang="en-US" sz="3200" b="1" dirty="0" smtClean="0">
                <a:latin typeface="Tahoma" pitchFamily="34" charset="0"/>
                <a:ea typeface="Tahoma" pitchFamily="34" charset="0"/>
                <a:cs typeface="Tahoma" pitchFamily="34" charset="0"/>
              </a:rPr>
              <a:t>Freedom</a:t>
            </a:r>
            <a:endParaRPr lang="en-US" sz="3200" b="1" dirty="0">
              <a:latin typeface="Tahoma" pitchFamily="34" charset="0"/>
              <a:ea typeface="Tahoma" pitchFamily="34" charset="0"/>
              <a:cs typeface="Tahoma" pitchFamily="34" charset="0"/>
            </a:endParaRPr>
          </a:p>
          <a:p>
            <a:pPr>
              <a:spcAft>
                <a:spcPts val="1000"/>
              </a:spcAft>
              <a:buFont typeface="Wingdings" panose="05000000000000000000" pitchFamily="2" charset="2"/>
              <a:buChar char="§"/>
            </a:pPr>
            <a:r>
              <a:rPr lang="en-US" sz="3200" b="1" dirty="0">
                <a:latin typeface="Tahoma" pitchFamily="34" charset="0"/>
                <a:ea typeface="Tahoma" pitchFamily="34" charset="0"/>
                <a:cs typeface="Tahoma" pitchFamily="34" charset="0"/>
              </a:rPr>
              <a:t>Encourages </a:t>
            </a:r>
            <a:r>
              <a:rPr lang="en-US" sz="3200" b="1" dirty="0" smtClean="0">
                <a:latin typeface="Tahoma" pitchFamily="34" charset="0"/>
                <a:ea typeface="Tahoma" pitchFamily="34" charset="0"/>
                <a:cs typeface="Tahoma" pitchFamily="34" charset="0"/>
              </a:rPr>
              <a:t>Collaboration</a:t>
            </a:r>
            <a:endParaRPr lang="en-US" sz="3200" b="1" dirty="0">
              <a:latin typeface="Tahoma" pitchFamily="34" charset="0"/>
              <a:ea typeface="Tahoma" pitchFamily="34" charset="0"/>
              <a:cs typeface="Tahoma" pitchFamily="34" charset="0"/>
            </a:endParaRPr>
          </a:p>
          <a:p>
            <a:pPr>
              <a:spcAft>
                <a:spcPts val="1000"/>
              </a:spcAft>
              <a:buFont typeface="Wingdings" panose="05000000000000000000" pitchFamily="2" charset="2"/>
              <a:buChar char="§"/>
            </a:pPr>
            <a:r>
              <a:rPr lang="en-US" sz="3200" b="1" dirty="0">
                <a:latin typeface="Tahoma" pitchFamily="34" charset="0"/>
                <a:ea typeface="Tahoma" pitchFamily="34" charset="0"/>
                <a:cs typeface="Tahoma" pitchFamily="34" charset="0"/>
              </a:rPr>
              <a:t>Welcomes </a:t>
            </a:r>
            <a:r>
              <a:rPr lang="en-US" sz="3200" b="1" dirty="0" smtClean="0">
                <a:latin typeface="Tahoma" pitchFamily="34" charset="0"/>
                <a:ea typeface="Tahoma" pitchFamily="34" charset="0"/>
                <a:cs typeface="Tahoma" pitchFamily="34" charset="0"/>
              </a:rPr>
              <a:t>Accountability</a:t>
            </a:r>
            <a:endParaRPr lang="en-US" sz="3200" b="1" dirty="0">
              <a:latin typeface="Tahoma" pitchFamily="34" charset="0"/>
              <a:ea typeface="Tahoma" pitchFamily="34" charset="0"/>
              <a:cs typeface="Tahoma" pitchFamily="34" charset="0"/>
            </a:endParaRPr>
          </a:p>
          <a:p>
            <a:pPr>
              <a:spcAft>
                <a:spcPts val="1000"/>
              </a:spcAft>
              <a:buFont typeface="Wingdings" panose="05000000000000000000" pitchFamily="2" charset="2"/>
              <a:buChar char="§"/>
            </a:pPr>
            <a:r>
              <a:rPr lang="en-US" sz="3200" b="1" dirty="0">
                <a:latin typeface="Tahoma" pitchFamily="34" charset="0"/>
                <a:ea typeface="Tahoma" pitchFamily="34" charset="0"/>
                <a:cs typeface="Tahoma" pitchFamily="34" charset="0"/>
              </a:rPr>
              <a:t>Gives People </a:t>
            </a:r>
            <a:r>
              <a:rPr lang="en-US" sz="3200" b="1" dirty="0" smtClean="0">
                <a:latin typeface="Tahoma" pitchFamily="34" charset="0"/>
                <a:ea typeface="Tahoma" pitchFamily="34" charset="0"/>
                <a:cs typeface="Tahoma" pitchFamily="34" charset="0"/>
              </a:rPr>
              <a:t>Ownership</a:t>
            </a:r>
            <a:endParaRPr lang="en-US" sz="3200" b="1" dirty="0">
              <a:latin typeface="Tahoma" pitchFamily="34" charset="0"/>
              <a:ea typeface="Tahoma" pitchFamily="34" charset="0"/>
              <a:cs typeface="Tahoma" pitchFamily="34" charset="0"/>
            </a:endParaRPr>
          </a:p>
          <a:p>
            <a:pPr>
              <a:spcAft>
                <a:spcPts val="1000"/>
              </a:spcAft>
              <a:buFont typeface="Wingdings" panose="05000000000000000000" pitchFamily="2" charset="2"/>
              <a:buChar char="§"/>
            </a:pPr>
            <a:r>
              <a:rPr lang="en-US" sz="3200" b="1" dirty="0">
                <a:latin typeface="Tahoma" pitchFamily="34" charset="0"/>
                <a:ea typeface="Tahoma" pitchFamily="34" charset="0"/>
                <a:cs typeface="Tahoma" pitchFamily="34" charset="0"/>
              </a:rPr>
              <a:t>Values People Serving One Another</a:t>
            </a:r>
            <a:endParaRPr lang="x-none" sz="3200" b="1" dirty="0">
              <a:latin typeface="Tahoma" pitchFamily="34" charset="0"/>
              <a:ea typeface="Tahoma" pitchFamily="34" charset="0"/>
              <a:cs typeface="Tahoma" pitchFamily="34" charset="0"/>
            </a:endParaRPr>
          </a:p>
        </p:txBody>
      </p:sp>
      <p:pic>
        <p:nvPicPr>
          <p:cNvPr id="4" name="Picture 3">
            <a:extLst>
              <a:ext uri="{FF2B5EF4-FFF2-40B4-BE49-F238E27FC236}">
                <a16:creationId xmlns:a16="http://schemas.microsoft.com/office/drawing/2014/main" xmlns="" id="{B4BFD38D-7CCA-4DD1-AD41-8B9BCC2DEAE1}"/>
              </a:ext>
            </a:extLst>
          </p:cNvPr>
          <p:cNvPicPr>
            <a:picLocks noChangeAspect="1"/>
          </p:cNvPicPr>
          <p:nvPr/>
        </p:nvPicPr>
        <p:blipFill>
          <a:blip r:embed="rId2"/>
          <a:stretch>
            <a:fillRect/>
          </a:stretch>
        </p:blipFill>
        <p:spPr>
          <a:xfrm>
            <a:off x="11555340" y="1"/>
            <a:ext cx="636660" cy="822960"/>
          </a:xfrm>
          <a:prstGeom prst="rect">
            <a:avLst/>
          </a:prstGeom>
        </p:spPr>
      </p:pic>
      <p:sp>
        <p:nvSpPr>
          <p:cNvPr id="5" name="Rectangle 4">
            <a:extLst>
              <a:ext uri="{FF2B5EF4-FFF2-40B4-BE49-F238E27FC236}">
                <a16:creationId xmlns:a16="http://schemas.microsoft.com/office/drawing/2014/main" xmlns="" id="{2E74D33C-A225-4F0B-88CD-3F084CB7EA20}"/>
              </a:ext>
            </a:extLst>
          </p:cNvPr>
          <p:cNvSpPr/>
          <p:nvPr/>
        </p:nvSpPr>
        <p:spPr>
          <a:xfrm>
            <a:off x="0" y="0"/>
            <a:ext cx="425948"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1300119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9C6DE84-4CED-4DC6-829F-9A11ED2CBF13}"/>
              </a:ext>
            </a:extLst>
          </p:cNvPr>
          <p:cNvSpPr>
            <a:spLocks noGrp="1"/>
          </p:cNvSpPr>
          <p:nvPr>
            <p:ph idx="1"/>
          </p:nvPr>
        </p:nvSpPr>
        <p:spPr>
          <a:xfrm rot="20818153">
            <a:off x="838200" y="1825625"/>
            <a:ext cx="10515600" cy="4351338"/>
          </a:xfrm>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sz="4800" dirty="0">
                <a:solidFill>
                  <a:srgbClr val="BE3018"/>
                </a:solidFill>
                <a:latin typeface="Goudy Stout" panose="0202090407030B020401" pitchFamily="18" charset="0"/>
              </a:rPr>
              <a:t>THANK YOU</a:t>
            </a:r>
            <a:endParaRPr lang="x-none" sz="4800" dirty="0">
              <a:solidFill>
                <a:srgbClr val="BE3018"/>
              </a:solidFill>
              <a:latin typeface="Goudy Stout" panose="0202090407030B020401" pitchFamily="18" charset="0"/>
            </a:endParaRPr>
          </a:p>
        </p:txBody>
      </p:sp>
      <p:pic>
        <p:nvPicPr>
          <p:cNvPr id="4" name="Picture 3">
            <a:extLst>
              <a:ext uri="{FF2B5EF4-FFF2-40B4-BE49-F238E27FC236}">
                <a16:creationId xmlns:a16="http://schemas.microsoft.com/office/drawing/2014/main" xmlns="" id="{90135A0E-6DEB-4605-956C-ADBE0F024881}"/>
              </a:ext>
            </a:extLst>
          </p:cNvPr>
          <p:cNvPicPr>
            <a:picLocks noChangeAspect="1"/>
          </p:cNvPicPr>
          <p:nvPr/>
        </p:nvPicPr>
        <p:blipFill>
          <a:blip r:embed="rId2"/>
          <a:stretch>
            <a:fillRect/>
          </a:stretch>
        </p:blipFill>
        <p:spPr>
          <a:xfrm>
            <a:off x="11430000" y="1"/>
            <a:ext cx="808491" cy="1045072"/>
          </a:xfrm>
          <a:prstGeom prst="rect">
            <a:avLst/>
          </a:prstGeom>
        </p:spPr>
      </p:pic>
      <p:sp>
        <p:nvSpPr>
          <p:cNvPr id="5" name="Rectangle 4">
            <a:extLst>
              <a:ext uri="{FF2B5EF4-FFF2-40B4-BE49-F238E27FC236}">
                <a16:creationId xmlns:a16="http://schemas.microsoft.com/office/drawing/2014/main" xmlns="" id="{2E74D33C-A225-4F0B-88CD-3F084CB7EA20}"/>
              </a:ext>
            </a:extLst>
          </p:cNvPr>
          <p:cNvSpPr/>
          <p:nvPr/>
        </p:nvSpPr>
        <p:spPr>
          <a:xfrm>
            <a:off x="0" y="0"/>
            <a:ext cx="425948"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596711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9"/>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p:cTn id="11" dur="10" fill="hold"/>
                                        <p:tgtEl>
                                          <p:spTgt spid="3">
                                            <p:txEl>
                                              <p:pRg st="3" end="3"/>
                                            </p:txEl>
                                          </p:spTgt>
                                        </p:tgtEl>
                                        <p:attrNameLst>
                                          <p:attrName>ppt_w</p:attrName>
                                        </p:attrNameLst>
                                      </p:cBhvr>
                                      <p:tavLst>
                                        <p:tav tm="0">
                                          <p:val>
                                            <p:fltVal val="0"/>
                                          </p:val>
                                        </p:tav>
                                        <p:tav tm="100000">
                                          <p:val>
                                            <p:strVal val="#ppt_w"/>
                                          </p:val>
                                        </p:tav>
                                      </p:tavLst>
                                    </p:anim>
                                    <p:anim calcmode="lin" valueType="num">
                                      <p:cBhvr>
                                        <p:cTn id="12" dur="10" fill="hold"/>
                                        <p:tgtEl>
                                          <p:spTgt spid="3">
                                            <p:txEl>
                                              <p:pRg st="3" end="3"/>
                                            </p:txEl>
                                          </p:spTgt>
                                        </p:tgtEl>
                                        <p:attrNameLst>
                                          <p:attrName>ppt_h</p:attrName>
                                        </p:attrNameLst>
                                      </p:cBhvr>
                                      <p:tavLst>
                                        <p:tav tm="0">
                                          <p:val>
                                            <p:fltVal val="0"/>
                                          </p:val>
                                        </p:tav>
                                        <p:tav tm="100000">
                                          <p:val>
                                            <p:strVal val="#ppt_h"/>
                                          </p:val>
                                        </p:tav>
                                      </p:tavLst>
                                    </p:anim>
                                    <p:anim calcmode="lin" valueType="num">
                                      <p:cBhvr>
                                        <p:cTn id="13" dur="1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4" dur="10"/>
                                        <p:tgtEl>
                                          <p:spTgt spid="3">
                                            <p:txEl>
                                              <p:pRg st="3" end="3"/>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2000"/>
                                        <p:tgtEl>
                                          <p:spTgt spid="3">
                                            <p:txEl>
                                              <p:pRg st="3" end="3"/>
                                            </p:txEl>
                                          </p:spTgt>
                                        </p:tgtEl>
                                      </p:cBhvr>
                                    </p:animEffect>
                                    <p:anim calcmode="lin" valueType="num">
                                      <p:cBhvr>
                                        <p:cTn id="20"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21"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87925F-6534-411B-947F-8B000BC57E19}"/>
              </a:ext>
            </a:extLst>
          </p:cNvPr>
          <p:cNvSpPr>
            <a:spLocks noGrp="1"/>
          </p:cNvSpPr>
          <p:nvPr>
            <p:ph type="title"/>
          </p:nvPr>
        </p:nvSpPr>
        <p:spPr/>
        <p:txBody>
          <a:bodyPr>
            <a:normAutofit/>
          </a:bodyPr>
          <a:lstStyle/>
          <a:p>
            <a:pPr algn="ctr"/>
            <a:r>
              <a:rPr lang="en-US" sz="6000" dirty="0">
                <a:solidFill>
                  <a:srgbClr val="FF0000"/>
                </a:solidFill>
                <a:latin typeface="Aharoni" pitchFamily="2" charset="-79"/>
                <a:cs typeface="Aharoni" pitchFamily="2" charset="-79"/>
              </a:rPr>
              <a:t>“FAITH” </a:t>
            </a:r>
            <a:r>
              <a:rPr lang="en-US" sz="6000" dirty="0" smtClean="0">
                <a:solidFill>
                  <a:srgbClr val="FF0000"/>
                </a:solidFill>
                <a:latin typeface="Aharoni" pitchFamily="2" charset="-79"/>
                <a:cs typeface="Aharoni" pitchFamily="2" charset="-79"/>
              </a:rPr>
              <a:t>People</a:t>
            </a:r>
            <a:endParaRPr lang="x-none" sz="6000" dirty="0">
              <a:solidFill>
                <a:srgbClr val="C00000"/>
              </a:solidFill>
              <a:latin typeface="Aharoni" pitchFamily="2" charset="-79"/>
              <a:cs typeface="Aharoni" pitchFamily="2" charset="-79"/>
            </a:endParaRPr>
          </a:p>
        </p:txBody>
      </p:sp>
      <p:sp>
        <p:nvSpPr>
          <p:cNvPr id="3" name="Content Placeholder 2">
            <a:extLst>
              <a:ext uri="{FF2B5EF4-FFF2-40B4-BE49-F238E27FC236}">
                <a16:creationId xmlns:a16="http://schemas.microsoft.com/office/drawing/2014/main" xmlns="" id="{615479A6-4BA9-4B61-901F-8C02574A7E59}"/>
              </a:ext>
            </a:extLst>
          </p:cNvPr>
          <p:cNvSpPr>
            <a:spLocks noGrp="1"/>
          </p:cNvSpPr>
          <p:nvPr>
            <p:ph idx="1"/>
          </p:nvPr>
        </p:nvSpPr>
        <p:spPr>
          <a:xfrm>
            <a:off x="838200" y="1690688"/>
            <a:ext cx="9180444" cy="4486275"/>
          </a:xfrm>
        </p:spPr>
        <p:txBody>
          <a:bodyPr>
            <a:normAutofit/>
          </a:bodyPr>
          <a:lstStyle/>
          <a:p>
            <a:pPr lvl="3"/>
            <a:r>
              <a:rPr lang="en-US" sz="4800" b="1" dirty="0">
                <a:solidFill>
                  <a:srgbClr val="BE3018"/>
                </a:solidFill>
                <a:latin typeface="Tahoma" pitchFamily="34" charset="0"/>
                <a:ea typeface="Tahoma" pitchFamily="34" charset="0"/>
                <a:cs typeface="Tahoma" pitchFamily="34" charset="0"/>
              </a:rPr>
              <a:t>F</a:t>
            </a:r>
            <a:r>
              <a:rPr lang="en-US" sz="4800" b="1" dirty="0">
                <a:solidFill>
                  <a:schemeClr val="tx2"/>
                </a:solidFill>
                <a:latin typeface="Tahoma" pitchFamily="34" charset="0"/>
                <a:ea typeface="Tahoma" pitchFamily="34" charset="0"/>
                <a:cs typeface="Tahoma" pitchFamily="34" charset="0"/>
              </a:rPr>
              <a:t>aithful</a:t>
            </a:r>
          </a:p>
          <a:p>
            <a:pPr lvl="3"/>
            <a:r>
              <a:rPr lang="en-US" sz="5400" b="1" dirty="0">
                <a:solidFill>
                  <a:srgbClr val="BE3018"/>
                </a:solidFill>
                <a:latin typeface="Tahoma" pitchFamily="34" charset="0"/>
                <a:ea typeface="Tahoma" pitchFamily="34" charset="0"/>
                <a:cs typeface="Tahoma" pitchFamily="34" charset="0"/>
              </a:rPr>
              <a:t>A</a:t>
            </a:r>
            <a:r>
              <a:rPr lang="en-US" sz="5400" b="1" dirty="0">
                <a:solidFill>
                  <a:schemeClr val="tx2"/>
                </a:solidFill>
                <a:latin typeface="Tahoma" pitchFamily="34" charset="0"/>
                <a:ea typeface="Tahoma" pitchFamily="34" charset="0"/>
                <a:cs typeface="Tahoma" pitchFamily="34" charset="0"/>
              </a:rPr>
              <a:t>vailable</a:t>
            </a:r>
          </a:p>
          <a:p>
            <a:pPr lvl="3"/>
            <a:r>
              <a:rPr lang="en-US" sz="4800" b="1" dirty="0">
                <a:solidFill>
                  <a:srgbClr val="BE3018"/>
                </a:solidFill>
                <a:latin typeface="Tahoma" pitchFamily="34" charset="0"/>
                <a:ea typeface="Tahoma" pitchFamily="34" charset="0"/>
                <a:cs typeface="Tahoma" pitchFamily="34" charset="0"/>
              </a:rPr>
              <a:t>I</a:t>
            </a:r>
            <a:r>
              <a:rPr lang="en-US" sz="4800" b="1" dirty="0">
                <a:solidFill>
                  <a:schemeClr val="tx2"/>
                </a:solidFill>
                <a:latin typeface="Tahoma" pitchFamily="34" charset="0"/>
                <a:ea typeface="Tahoma" pitchFamily="34" charset="0"/>
                <a:cs typeface="Tahoma" pitchFamily="34" charset="0"/>
              </a:rPr>
              <a:t>nvolved</a:t>
            </a:r>
          </a:p>
          <a:p>
            <a:pPr lvl="3"/>
            <a:r>
              <a:rPr lang="en-US" sz="5400" b="1" dirty="0">
                <a:solidFill>
                  <a:srgbClr val="BE3018"/>
                </a:solidFill>
                <a:latin typeface="Tahoma" pitchFamily="34" charset="0"/>
                <a:ea typeface="Tahoma" pitchFamily="34" charset="0"/>
                <a:cs typeface="Tahoma" pitchFamily="34" charset="0"/>
              </a:rPr>
              <a:t>T</a:t>
            </a:r>
            <a:r>
              <a:rPr lang="en-US" sz="5400" b="1" dirty="0">
                <a:solidFill>
                  <a:schemeClr val="tx2"/>
                </a:solidFill>
                <a:latin typeface="Tahoma" pitchFamily="34" charset="0"/>
                <a:ea typeface="Tahoma" pitchFamily="34" charset="0"/>
                <a:cs typeface="Tahoma" pitchFamily="34" charset="0"/>
              </a:rPr>
              <a:t>eachable</a:t>
            </a:r>
          </a:p>
          <a:p>
            <a:pPr lvl="3"/>
            <a:r>
              <a:rPr lang="en-US" sz="5400" b="1" dirty="0">
                <a:solidFill>
                  <a:srgbClr val="BE3018"/>
                </a:solidFill>
                <a:latin typeface="Tahoma" pitchFamily="34" charset="0"/>
                <a:ea typeface="Tahoma" pitchFamily="34" charset="0"/>
                <a:cs typeface="Tahoma" pitchFamily="34" charset="0"/>
              </a:rPr>
              <a:t>H</a:t>
            </a:r>
            <a:r>
              <a:rPr lang="en-US" sz="5400" b="1" dirty="0">
                <a:solidFill>
                  <a:schemeClr val="tx2"/>
                </a:solidFill>
                <a:latin typeface="Tahoma" pitchFamily="34" charset="0"/>
                <a:ea typeface="Tahoma" pitchFamily="34" charset="0"/>
                <a:cs typeface="Tahoma" pitchFamily="34" charset="0"/>
              </a:rPr>
              <a:t>ungry</a:t>
            </a:r>
            <a:endParaRPr lang="x-none" sz="5400" b="1" dirty="0">
              <a:solidFill>
                <a:schemeClr val="tx2"/>
              </a:solidFill>
              <a:latin typeface="Tahoma" pitchFamily="34" charset="0"/>
              <a:ea typeface="Tahoma" pitchFamily="34" charset="0"/>
              <a:cs typeface="Tahoma" pitchFamily="34" charset="0"/>
            </a:endParaRPr>
          </a:p>
        </p:txBody>
      </p:sp>
      <p:pic>
        <p:nvPicPr>
          <p:cNvPr id="4" name="Picture 3">
            <a:extLst>
              <a:ext uri="{FF2B5EF4-FFF2-40B4-BE49-F238E27FC236}">
                <a16:creationId xmlns:a16="http://schemas.microsoft.com/office/drawing/2014/main" xmlns="" id="{D7AFAF4F-7528-49C6-9344-CB4A62B76068}"/>
              </a:ext>
            </a:extLst>
          </p:cNvPr>
          <p:cNvPicPr>
            <a:picLocks noChangeAspect="1"/>
          </p:cNvPicPr>
          <p:nvPr/>
        </p:nvPicPr>
        <p:blipFill>
          <a:blip r:embed="rId2"/>
          <a:stretch>
            <a:fillRect/>
          </a:stretch>
        </p:blipFill>
        <p:spPr>
          <a:xfrm>
            <a:off x="11448940" y="25606"/>
            <a:ext cx="716392" cy="926022"/>
          </a:xfrm>
          <a:prstGeom prst="rect">
            <a:avLst/>
          </a:prstGeom>
        </p:spPr>
      </p:pic>
      <p:sp>
        <p:nvSpPr>
          <p:cNvPr id="5" name="Rectangle 4">
            <a:extLst>
              <a:ext uri="{FF2B5EF4-FFF2-40B4-BE49-F238E27FC236}">
                <a16:creationId xmlns:a16="http://schemas.microsoft.com/office/drawing/2014/main" xmlns="" id="{002F47D1-937D-4BC8-8A0E-DC8191BFBD3C}"/>
              </a:ext>
            </a:extLst>
          </p:cNvPr>
          <p:cNvSpPr/>
          <p:nvPr/>
        </p:nvSpPr>
        <p:spPr>
          <a:xfrm>
            <a:off x="15900" y="0"/>
            <a:ext cx="425948"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pic>
        <p:nvPicPr>
          <p:cNvPr id="10" name="Picture 9">
            <a:extLst>
              <a:ext uri="{FF2B5EF4-FFF2-40B4-BE49-F238E27FC236}">
                <a16:creationId xmlns:a16="http://schemas.microsoft.com/office/drawing/2014/main" xmlns="" id="{2ADFAC33-EC0A-4C43-BA1B-816DD37B5914}"/>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6676499" y="1745352"/>
            <a:ext cx="4772441" cy="3908688"/>
          </a:xfrm>
          <a:prstGeom prst="rect">
            <a:avLst/>
          </a:prstGeom>
        </p:spPr>
      </p:pic>
    </p:spTree>
    <p:extLst>
      <p:ext uri="{BB962C8B-B14F-4D97-AF65-F5344CB8AC3E}">
        <p14:creationId xmlns:p14="http://schemas.microsoft.com/office/powerpoint/2010/main" val="2754364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CD3C49-E232-4462-8B45-93B15CCEA386}"/>
              </a:ext>
            </a:extLst>
          </p:cNvPr>
          <p:cNvSpPr>
            <a:spLocks noGrp="1"/>
          </p:cNvSpPr>
          <p:nvPr>
            <p:ph type="title"/>
          </p:nvPr>
        </p:nvSpPr>
        <p:spPr>
          <a:xfrm>
            <a:off x="909489" y="48844"/>
            <a:ext cx="10515600" cy="1189355"/>
          </a:xfrm>
        </p:spPr>
        <p:txBody>
          <a:bodyPr>
            <a:normAutofit/>
          </a:bodyPr>
          <a:lstStyle/>
          <a:p>
            <a:pPr algn="ctr"/>
            <a:r>
              <a:rPr lang="en-US" sz="6600" dirty="0">
                <a:solidFill>
                  <a:srgbClr val="FF0000"/>
                </a:solidFill>
                <a:latin typeface="Aharoni" pitchFamily="2" charset="-79"/>
                <a:cs typeface="Aharoni" pitchFamily="2" charset="-79"/>
              </a:rPr>
              <a:t>INSTRUCTION</a:t>
            </a:r>
            <a:endParaRPr lang="x-none" sz="6600" dirty="0">
              <a:solidFill>
                <a:srgbClr val="FF0000"/>
              </a:solidFill>
              <a:latin typeface="Aharoni" pitchFamily="2" charset="-79"/>
              <a:cs typeface="Aharoni" pitchFamily="2" charset="-79"/>
            </a:endParaRPr>
          </a:p>
        </p:txBody>
      </p:sp>
      <p:sp>
        <p:nvSpPr>
          <p:cNvPr id="3" name="Content Placeholder 2">
            <a:extLst>
              <a:ext uri="{FF2B5EF4-FFF2-40B4-BE49-F238E27FC236}">
                <a16:creationId xmlns:a16="http://schemas.microsoft.com/office/drawing/2014/main" xmlns="" id="{26A866CF-FAE5-42EF-A23B-62484430E901}"/>
              </a:ext>
            </a:extLst>
          </p:cNvPr>
          <p:cNvSpPr>
            <a:spLocks noGrp="1"/>
          </p:cNvSpPr>
          <p:nvPr>
            <p:ph idx="1"/>
          </p:nvPr>
        </p:nvSpPr>
        <p:spPr>
          <a:xfrm>
            <a:off x="624727" y="1007118"/>
            <a:ext cx="11541703" cy="5850882"/>
          </a:xfrm>
        </p:spPr>
        <p:txBody>
          <a:bodyPr>
            <a:normAutofit lnSpcReduction="10000"/>
          </a:bodyPr>
          <a:lstStyle/>
          <a:p>
            <a:pPr marL="0" indent="0" algn="ctr">
              <a:buNone/>
            </a:pPr>
            <a:r>
              <a:rPr lang="en-US" sz="4000" b="1" dirty="0">
                <a:solidFill>
                  <a:srgbClr val="FFFF00"/>
                </a:solidFill>
                <a:latin typeface="Tahoma" pitchFamily="34" charset="0"/>
                <a:ea typeface="Tahoma" pitchFamily="34" charset="0"/>
                <a:cs typeface="Tahoma" pitchFamily="34" charset="0"/>
              </a:rPr>
              <a:t>Proverbs 9: 9</a:t>
            </a:r>
          </a:p>
          <a:p>
            <a:pPr>
              <a:lnSpc>
                <a:spcPct val="150000"/>
              </a:lnSpc>
            </a:pPr>
            <a:r>
              <a:rPr lang="en-US" sz="3200" b="1" dirty="0">
                <a:latin typeface="Tahoma" pitchFamily="34" charset="0"/>
                <a:ea typeface="Tahoma" pitchFamily="34" charset="0"/>
                <a:cs typeface="Tahoma" pitchFamily="34" charset="0"/>
              </a:rPr>
              <a:t>Instruction implies equipping and training</a:t>
            </a:r>
          </a:p>
          <a:p>
            <a:r>
              <a:rPr lang="en-US" sz="3200" b="1" dirty="0">
                <a:latin typeface="Tahoma" pitchFamily="34" charset="0"/>
                <a:ea typeface="Tahoma" pitchFamily="34" charset="0"/>
                <a:cs typeface="Tahoma" pitchFamily="34" charset="0"/>
              </a:rPr>
              <a:t>Jesus identified His twelve, then He gave them instructions. Likewise, once we identify our potential leaders, we need to provide the instruction they will need to become the leaders God has called them to be.</a:t>
            </a:r>
          </a:p>
          <a:p>
            <a:r>
              <a:rPr lang="en-US" sz="3200" b="1" dirty="0">
                <a:latin typeface="Tahoma" pitchFamily="34" charset="0"/>
                <a:ea typeface="Tahoma" pitchFamily="34" charset="0"/>
                <a:cs typeface="Tahoma" pitchFamily="34" charset="0"/>
              </a:rPr>
              <a:t>Instruction is not something that we start and finish, and then we proceed to the next principle. For the serious leader, instruction is a lifelong endeavor.</a:t>
            </a:r>
          </a:p>
          <a:p>
            <a:r>
              <a:rPr lang="en-US" sz="3200" b="1" dirty="0">
                <a:latin typeface="Tahoma" pitchFamily="34" charset="0"/>
                <a:ea typeface="Tahoma" pitchFamily="34" charset="0"/>
                <a:cs typeface="Tahoma" pitchFamily="34" charset="0"/>
              </a:rPr>
              <a:t>A leader might finish an academic degree, but learning is never finished.</a:t>
            </a:r>
            <a:endParaRPr lang="x-none" sz="3200" b="1" dirty="0">
              <a:latin typeface="Tahoma" pitchFamily="34" charset="0"/>
              <a:ea typeface="Tahoma" pitchFamily="34" charset="0"/>
              <a:cs typeface="Tahoma" pitchFamily="34" charset="0"/>
            </a:endParaRPr>
          </a:p>
        </p:txBody>
      </p:sp>
      <p:pic>
        <p:nvPicPr>
          <p:cNvPr id="4" name="Picture 3">
            <a:extLst>
              <a:ext uri="{FF2B5EF4-FFF2-40B4-BE49-F238E27FC236}">
                <a16:creationId xmlns:a16="http://schemas.microsoft.com/office/drawing/2014/main" xmlns="" id="{5878D1A8-B389-4CEC-9046-CE57DF215EF1}"/>
              </a:ext>
            </a:extLst>
          </p:cNvPr>
          <p:cNvPicPr>
            <a:picLocks noChangeAspect="1"/>
          </p:cNvPicPr>
          <p:nvPr/>
        </p:nvPicPr>
        <p:blipFill>
          <a:blip r:embed="rId2"/>
          <a:stretch>
            <a:fillRect/>
          </a:stretch>
        </p:blipFill>
        <p:spPr>
          <a:xfrm>
            <a:off x="11425089" y="48844"/>
            <a:ext cx="741342" cy="958274"/>
          </a:xfrm>
          <a:prstGeom prst="rect">
            <a:avLst/>
          </a:prstGeom>
        </p:spPr>
      </p:pic>
      <p:sp>
        <p:nvSpPr>
          <p:cNvPr id="5" name="Rectangle 4">
            <a:extLst>
              <a:ext uri="{FF2B5EF4-FFF2-40B4-BE49-F238E27FC236}">
                <a16:creationId xmlns:a16="http://schemas.microsoft.com/office/drawing/2014/main" xmlns="" id="{F033819A-E78A-4267-87AF-A6AB4CD55512}"/>
              </a:ext>
            </a:extLst>
          </p:cNvPr>
          <p:cNvSpPr/>
          <p:nvPr/>
        </p:nvSpPr>
        <p:spPr>
          <a:xfrm>
            <a:off x="15900" y="0"/>
            <a:ext cx="425948"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2711443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D145AA-2E46-48FA-88F5-354B001556EA}"/>
              </a:ext>
            </a:extLst>
          </p:cNvPr>
          <p:cNvSpPr>
            <a:spLocks noGrp="1"/>
          </p:cNvSpPr>
          <p:nvPr>
            <p:ph type="title"/>
          </p:nvPr>
        </p:nvSpPr>
        <p:spPr>
          <a:xfrm>
            <a:off x="914401" y="131544"/>
            <a:ext cx="10469880" cy="1092614"/>
          </a:xfrm>
        </p:spPr>
        <p:txBody>
          <a:bodyPr>
            <a:normAutofit/>
          </a:bodyPr>
          <a:lstStyle/>
          <a:p>
            <a:pPr algn="ctr"/>
            <a:r>
              <a:rPr lang="en-US" sz="5400" dirty="0" smtClean="0">
                <a:solidFill>
                  <a:srgbClr val="FF0000"/>
                </a:solidFill>
                <a:latin typeface="Aharoni" pitchFamily="2" charset="-79"/>
                <a:cs typeface="Aharoni" pitchFamily="2" charset="-79"/>
              </a:rPr>
              <a:t>ESSENTIALS FOR EQUIPPING</a:t>
            </a:r>
            <a:endParaRPr lang="x-none" sz="5400" dirty="0">
              <a:solidFill>
                <a:srgbClr val="FF0000"/>
              </a:solidFill>
              <a:latin typeface="Aharoni" pitchFamily="2" charset="-79"/>
              <a:cs typeface="Aharoni" pitchFamily="2" charset="-79"/>
            </a:endParaRPr>
          </a:p>
        </p:txBody>
      </p:sp>
      <p:sp>
        <p:nvSpPr>
          <p:cNvPr id="3" name="Content Placeholder 2">
            <a:extLst>
              <a:ext uri="{FF2B5EF4-FFF2-40B4-BE49-F238E27FC236}">
                <a16:creationId xmlns:a16="http://schemas.microsoft.com/office/drawing/2014/main" xmlns="" id="{33EE9F04-7547-4FDE-A9EF-FE0EB478DA9F}"/>
              </a:ext>
            </a:extLst>
          </p:cNvPr>
          <p:cNvSpPr>
            <a:spLocks noGrp="1"/>
          </p:cNvSpPr>
          <p:nvPr>
            <p:ph idx="1"/>
          </p:nvPr>
        </p:nvSpPr>
        <p:spPr>
          <a:xfrm>
            <a:off x="624729" y="1082040"/>
            <a:ext cx="11567272" cy="5644416"/>
          </a:xfrm>
        </p:spPr>
        <p:txBody>
          <a:bodyPr>
            <a:normAutofit lnSpcReduction="10000"/>
          </a:bodyPr>
          <a:lstStyle/>
          <a:p>
            <a:pPr marL="0" indent="0" algn="ctr">
              <a:buNone/>
            </a:pPr>
            <a:r>
              <a:rPr lang="en-US" b="1" dirty="0">
                <a:solidFill>
                  <a:srgbClr val="92D050"/>
                </a:solidFill>
                <a:latin typeface="Tahoma" pitchFamily="34" charset="0"/>
                <a:ea typeface="Tahoma" pitchFamily="34" charset="0"/>
                <a:cs typeface="Tahoma" pitchFamily="34" charset="0"/>
              </a:rPr>
              <a:t>“The function of leadership isn’t to gather more followers. It’s to produce </a:t>
            </a:r>
            <a:r>
              <a:rPr lang="en-US" b="1" dirty="0" smtClean="0">
                <a:solidFill>
                  <a:srgbClr val="92D050"/>
                </a:solidFill>
                <a:latin typeface="Tahoma" pitchFamily="34" charset="0"/>
                <a:ea typeface="Tahoma" pitchFamily="34" charset="0"/>
                <a:cs typeface="Tahoma" pitchFamily="34" charset="0"/>
              </a:rPr>
              <a:t>more leaders</a:t>
            </a:r>
            <a:r>
              <a:rPr lang="en-US" b="1" dirty="0">
                <a:solidFill>
                  <a:srgbClr val="92D050"/>
                </a:solidFill>
                <a:latin typeface="Tahoma" pitchFamily="34" charset="0"/>
                <a:ea typeface="Tahoma" pitchFamily="34" charset="0"/>
                <a:cs typeface="Tahoma" pitchFamily="34" charset="0"/>
              </a:rPr>
              <a:t>.”-Maxwell, John C.</a:t>
            </a:r>
            <a:endParaRPr lang="en-US" b="1" i="1" dirty="0">
              <a:solidFill>
                <a:srgbClr val="92D050"/>
              </a:solidFill>
              <a:latin typeface="Tahoma" pitchFamily="34" charset="0"/>
              <a:ea typeface="Tahoma" pitchFamily="34" charset="0"/>
              <a:cs typeface="Tahoma" pitchFamily="34" charset="0"/>
            </a:endParaRPr>
          </a:p>
          <a:p>
            <a:pPr>
              <a:buFont typeface="Wingdings" panose="05000000000000000000" pitchFamily="2" charset="2"/>
              <a:buChar char="§"/>
            </a:pPr>
            <a:r>
              <a:rPr lang="en-US" sz="3200" b="1" dirty="0">
                <a:latin typeface="Tahoma" pitchFamily="34" charset="0"/>
                <a:ea typeface="Tahoma" pitchFamily="34" charset="0"/>
                <a:cs typeface="Tahoma" pitchFamily="34" charset="0"/>
              </a:rPr>
              <a:t>Be an example others want to follow. </a:t>
            </a:r>
            <a:r>
              <a:rPr lang="en-US" sz="3200" dirty="0">
                <a:latin typeface="Tahoma" pitchFamily="34" charset="0"/>
                <a:ea typeface="Tahoma" pitchFamily="34" charset="0"/>
                <a:cs typeface="Tahoma" pitchFamily="34" charset="0"/>
              </a:rPr>
              <a:t>1 Tim 4: 12</a:t>
            </a:r>
          </a:p>
          <a:p>
            <a:pPr fontAlgn="base">
              <a:buFont typeface="Wingdings" panose="05000000000000000000" pitchFamily="2" charset="2"/>
              <a:buChar char="§"/>
            </a:pPr>
            <a:r>
              <a:rPr lang="en-US" sz="3200" b="1" dirty="0">
                <a:latin typeface="Tahoma" pitchFamily="34" charset="0"/>
                <a:ea typeface="Tahoma" pitchFamily="34" charset="0"/>
                <a:cs typeface="Tahoma" pitchFamily="34" charset="0"/>
              </a:rPr>
              <a:t>Gather Your Potential Leaders Around You. </a:t>
            </a:r>
            <a:r>
              <a:rPr lang="en-US" b="1" dirty="0">
                <a:latin typeface="Tahoma" pitchFamily="34" charset="0"/>
                <a:ea typeface="Tahoma" pitchFamily="34" charset="0"/>
                <a:cs typeface="Tahoma" pitchFamily="34" charset="0"/>
              </a:rPr>
              <a:t>(</a:t>
            </a:r>
            <a:r>
              <a:rPr lang="en-US" dirty="0">
                <a:latin typeface="Tahoma" pitchFamily="34" charset="0"/>
                <a:ea typeface="Tahoma" pitchFamily="34" charset="0"/>
                <a:cs typeface="Tahoma" pitchFamily="34" charset="0"/>
              </a:rPr>
              <a:t>Elijah/Elisha, Moses/Joshua)</a:t>
            </a:r>
          </a:p>
          <a:p>
            <a:pPr>
              <a:buFont typeface="Wingdings" panose="05000000000000000000" pitchFamily="2" charset="2"/>
              <a:buChar char="§"/>
            </a:pPr>
            <a:r>
              <a:rPr lang="en-US" sz="3200" b="1" dirty="0">
                <a:latin typeface="Tahoma" pitchFamily="34" charset="0"/>
                <a:ea typeface="Tahoma" pitchFamily="34" charset="0"/>
                <a:cs typeface="Tahoma" pitchFamily="34" charset="0"/>
              </a:rPr>
              <a:t>Ask the Right Questions.</a:t>
            </a:r>
          </a:p>
          <a:p>
            <a:pPr>
              <a:buFont typeface="Wingdings" panose="05000000000000000000" pitchFamily="2" charset="2"/>
              <a:buChar char="§"/>
            </a:pPr>
            <a:r>
              <a:rPr lang="en-US" sz="3200" b="1" dirty="0">
                <a:latin typeface="Tahoma" pitchFamily="34" charset="0"/>
                <a:ea typeface="Tahoma" pitchFamily="34" charset="0"/>
                <a:cs typeface="Tahoma" pitchFamily="34" charset="0"/>
              </a:rPr>
              <a:t>Encourage Potential Leaders to Learn by Doing.</a:t>
            </a:r>
          </a:p>
          <a:p>
            <a:pPr>
              <a:buFont typeface="Wingdings" panose="05000000000000000000" pitchFamily="2" charset="2"/>
              <a:buChar char="§"/>
            </a:pPr>
            <a:r>
              <a:rPr lang="en-US" sz="3200" b="1" dirty="0">
                <a:latin typeface="Tahoma" pitchFamily="34" charset="0"/>
                <a:ea typeface="Tahoma" pitchFamily="34" charset="0"/>
                <a:cs typeface="Tahoma" pitchFamily="34" charset="0"/>
              </a:rPr>
              <a:t>Set Equipping Goals With Them.</a:t>
            </a:r>
          </a:p>
          <a:p>
            <a:pPr lvl="3">
              <a:buFont typeface="Wingdings" panose="05000000000000000000" pitchFamily="2" charset="2"/>
              <a:buChar char="v"/>
            </a:pPr>
            <a:r>
              <a:rPr lang="en-US" sz="2400" b="1" dirty="0">
                <a:latin typeface="Tahoma" pitchFamily="34" charset="0"/>
                <a:ea typeface="Tahoma" pitchFamily="34" charset="0"/>
                <a:cs typeface="Tahoma" pitchFamily="34" charset="0"/>
              </a:rPr>
              <a:t>Tailored</a:t>
            </a:r>
          </a:p>
          <a:p>
            <a:pPr lvl="3">
              <a:buFont typeface="Wingdings" panose="05000000000000000000" pitchFamily="2" charset="2"/>
              <a:buChar char="v"/>
            </a:pPr>
            <a:r>
              <a:rPr lang="en-US" sz="2400" b="1" dirty="0">
                <a:latin typeface="Tahoma" pitchFamily="34" charset="0"/>
                <a:ea typeface="Tahoma" pitchFamily="34" charset="0"/>
                <a:cs typeface="Tahoma" pitchFamily="34" charset="0"/>
              </a:rPr>
              <a:t>Attainable</a:t>
            </a:r>
          </a:p>
          <a:p>
            <a:pPr lvl="3">
              <a:buFont typeface="Wingdings" panose="05000000000000000000" pitchFamily="2" charset="2"/>
              <a:buChar char="v"/>
            </a:pPr>
            <a:r>
              <a:rPr lang="en-US" sz="2400" b="1" dirty="0">
                <a:latin typeface="Tahoma" pitchFamily="34" charset="0"/>
                <a:ea typeface="Tahoma" pitchFamily="34" charset="0"/>
                <a:cs typeface="Tahoma" pitchFamily="34" charset="0"/>
              </a:rPr>
              <a:t>Stretch</a:t>
            </a:r>
          </a:p>
          <a:p>
            <a:pPr lvl="3">
              <a:buFont typeface="Wingdings" panose="05000000000000000000" pitchFamily="2" charset="2"/>
              <a:buChar char="v"/>
            </a:pPr>
            <a:r>
              <a:rPr lang="en-US" sz="2400" b="1" dirty="0">
                <a:latin typeface="Tahoma" pitchFamily="34" charset="0"/>
                <a:ea typeface="Tahoma" pitchFamily="34" charset="0"/>
                <a:cs typeface="Tahoma" pitchFamily="34" charset="0"/>
              </a:rPr>
              <a:t>Measurable</a:t>
            </a:r>
          </a:p>
          <a:p>
            <a:pPr lvl="3">
              <a:buFont typeface="Wingdings" panose="05000000000000000000" pitchFamily="2" charset="2"/>
              <a:buChar char="v"/>
            </a:pPr>
            <a:r>
              <a:rPr lang="en-US" sz="2400" b="1" dirty="0">
                <a:latin typeface="Tahoma" pitchFamily="34" charset="0"/>
                <a:ea typeface="Tahoma" pitchFamily="34" charset="0"/>
                <a:cs typeface="Tahoma" pitchFamily="34" charset="0"/>
              </a:rPr>
              <a:t>Clarity</a:t>
            </a:r>
          </a:p>
        </p:txBody>
      </p:sp>
      <p:pic>
        <p:nvPicPr>
          <p:cNvPr id="4" name="Picture 3">
            <a:extLst>
              <a:ext uri="{FF2B5EF4-FFF2-40B4-BE49-F238E27FC236}">
                <a16:creationId xmlns:a16="http://schemas.microsoft.com/office/drawing/2014/main" xmlns="" id="{50A2C9A9-F94A-4501-8564-FB898F469A66}"/>
              </a:ext>
            </a:extLst>
          </p:cNvPr>
          <p:cNvPicPr>
            <a:picLocks noChangeAspect="1"/>
          </p:cNvPicPr>
          <p:nvPr/>
        </p:nvPicPr>
        <p:blipFill>
          <a:blip r:embed="rId2"/>
          <a:stretch>
            <a:fillRect/>
          </a:stretch>
        </p:blipFill>
        <p:spPr>
          <a:xfrm>
            <a:off x="11515625" y="29676"/>
            <a:ext cx="676375" cy="874296"/>
          </a:xfrm>
          <a:prstGeom prst="rect">
            <a:avLst/>
          </a:prstGeom>
        </p:spPr>
      </p:pic>
      <p:sp>
        <p:nvSpPr>
          <p:cNvPr id="5" name="Rectangle 4">
            <a:extLst>
              <a:ext uri="{FF2B5EF4-FFF2-40B4-BE49-F238E27FC236}">
                <a16:creationId xmlns:a16="http://schemas.microsoft.com/office/drawing/2014/main" xmlns="" id="{43C62837-0524-4B58-978B-D04FCB55DA4F}"/>
              </a:ext>
            </a:extLst>
          </p:cNvPr>
          <p:cNvSpPr/>
          <p:nvPr/>
        </p:nvSpPr>
        <p:spPr>
          <a:xfrm>
            <a:off x="15900" y="0"/>
            <a:ext cx="425948"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pic>
        <p:nvPicPr>
          <p:cNvPr id="6" name="Picture 5">
            <a:extLst>
              <a:ext uri="{FF2B5EF4-FFF2-40B4-BE49-F238E27FC236}">
                <a16:creationId xmlns:a16="http://schemas.microsoft.com/office/drawing/2014/main" xmlns="" id="{09BCFF2D-6CD9-4CBB-A6FD-B580FBC52E0F}"/>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6718852" y="4804604"/>
            <a:ext cx="5473148" cy="2053396"/>
          </a:xfrm>
          <a:prstGeom prst="rect">
            <a:avLst/>
          </a:prstGeom>
        </p:spPr>
      </p:pic>
    </p:spTree>
    <p:extLst>
      <p:ext uri="{BB962C8B-B14F-4D97-AF65-F5344CB8AC3E}">
        <p14:creationId xmlns:p14="http://schemas.microsoft.com/office/powerpoint/2010/main" val="3568393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F3D0747-2DA6-4FDC-8176-3D7AF3B8443B}"/>
              </a:ext>
            </a:extLst>
          </p:cNvPr>
          <p:cNvSpPr>
            <a:spLocks noGrp="1"/>
          </p:cNvSpPr>
          <p:nvPr>
            <p:ph idx="1"/>
          </p:nvPr>
        </p:nvSpPr>
        <p:spPr>
          <a:xfrm>
            <a:off x="762000" y="703316"/>
            <a:ext cx="11170920" cy="6124204"/>
          </a:xfrm>
        </p:spPr>
        <p:txBody>
          <a:bodyPr>
            <a:normAutofit/>
          </a:bodyPr>
          <a:lstStyle/>
          <a:p>
            <a:pPr>
              <a:buFont typeface="Wingdings" panose="05000000000000000000" pitchFamily="2" charset="2"/>
              <a:buChar char="§"/>
            </a:pPr>
            <a:r>
              <a:rPr lang="en-US" sz="4400" b="1" dirty="0">
                <a:latin typeface="Tahoma" pitchFamily="34" charset="0"/>
                <a:ea typeface="Tahoma" pitchFamily="34" charset="0"/>
                <a:cs typeface="Tahoma" pitchFamily="34" charset="0"/>
              </a:rPr>
              <a:t>Remove Barriers to Growth</a:t>
            </a:r>
          </a:p>
          <a:p>
            <a:pPr marL="1539875" lvl="2" indent="-625475">
              <a:buFont typeface="Wingdings" panose="05000000000000000000" pitchFamily="2" charset="2"/>
              <a:buChar char="v"/>
            </a:pPr>
            <a:r>
              <a:rPr lang="en-US" sz="4000" b="1" dirty="0" smtClean="0">
                <a:latin typeface="Tahoma" pitchFamily="34" charset="0"/>
                <a:ea typeface="Tahoma" pitchFamily="34" charset="0"/>
                <a:cs typeface="Tahoma" pitchFamily="34" charset="0"/>
              </a:rPr>
              <a:t>Making </a:t>
            </a:r>
            <a:r>
              <a:rPr lang="en-US" sz="4000" b="1" dirty="0">
                <a:latin typeface="Tahoma" pitchFamily="34" charset="0"/>
                <a:ea typeface="Tahoma" pitchFamily="34" charset="0"/>
                <a:cs typeface="Tahoma" pitchFamily="34" charset="0"/>
              </a:rPr>
              <a:t>ways for people to grow and move forward</a:t>
            </a:r>
          </a:p>
          <a:p>
            <a:pPr marL="1539875" lvl="2" indent="-625475">
              <a:buFont typeface="Wingdings" panose="05000000000000000000" pitchFamily="2" charset="2"/>
              <a:buChar char="v"/>
            </a:pPr>
            <a:r>
              <a:rPr lang="en-US" sz="4000" b="1" dirty="0" smtClean="0">
                <a:latin typeface="Tahoma" pitchFamily="34" charset="0"/>
                <a:ea typeface="Tahoma" pitchFamily="34" charset="0"/>
                <a:cs typeface="Tahoma" pitchFamily="34" charset="0"/>
              </a:rPr>
              <a:t>Introducing </a:t>
            </a:r>
            <a:r>
              <a:rPr lang="en-US" sz="4000" b="1" dirty="0">
                <a:latin typeface="Tahoma" pitchFamily="34" charset="0"/>
                <a:ea typeface="Tahoma" pitchFamily="34" charset="0"/>
                <a:cs typeface="Tahoma" pitchFamily="34" charset="0"/>
              </a:rPr>
              <a:t>them to people who can help them</a:t>
            </a:r>
          </a:p>
          <a:p>
            <a:pPr marL="1539875" lvl="2" indent="-625475">
              <a:buFont typeface="Wingdings" panose="05000000000000000000" pitchFamily="2" charset="2"/>
              <a:buChar char="v"/>
            </a:pPr>
            <a:r>
              <a:rPr lang="en-US" sz="4000" b="1" dirty="0" smtClean="0">
                <a:latin typeface="Tahoma" pitchFamily="34" charset="0"/>
                <a:ea typeface="Tahoma" pitchFamily="34" charset="0"/>
                <a:cs typeface="Tahoma" pitchFamily="34" charset="0"/>
              </a:rPr>
              <a:t>Giving </a:t>
            </a:r>
            <a:r>
              <a:rPr lang="en-US" sz="4000" b="1" dirty="0">
                <a:latin typeface="Tahoma" pitchFamily="34" charset="0"/>
                <a:ea typeface="Tahoma" pitchFamily="34" charset="0"/>
                <a:cs typeface="Tahoma" pitchFamily="34" charset="0"/>
              </a:rPr>
              <a:t>them tools or providing the resources they need</a:t>
            </a:r>
          </a:p>
          <a:p>
            <a:pPr marL="1539875" lvl="2" indent="-625475">
              <a:buFont typeface="Wingdings" panose="05000000000000000000" pitchFamily="2" charset="2"/>
              <a:buChar char="v"/>
            </a:pPr>
            <a:r>
              <a:rPr lang="en-US" sz="4000" b="1" dirty="0" smtClean="0">
                <a:latin typeface="Tahoma" pitchFamily="34" charset="0"/>
                <a:ea typeface="Tahoma" pitchFamily="34" charset="0"/>
                <a:cs typeface="Tahoma" pitchFamily="34" charset="0"/>
              </a:rPr>
              <a:t>Creating </a:t>
            </a:r>
            <a:r>
              <a:rPr lang="en-US" sz="4000" b="1" dirty="0">
                <a:latin typeface="Tahoma" pitchFamily="34" charset="0"/>
                <a:ea typeface="Tahoma" pitchFamily="34" charset="0"/>
                <a:cs typeface="Tahoma" pitchFamily="34" charset="0"/>
              </a:rPr>
              <a:t>an environment that allows people to flourish</a:t>
            </a:r>
            <a:r>
              <a:rPr lang="en-US" sz="3600" b="1" dirty="0">
                <a:latin typeface="Tahoma" pitchFamily="34" charset="0"/>
                <a:ea typeface="Tahoma" pitchFamily="34" charset="0"/>
                <a:cs typeface="Tahoma" pitchFamily="34" charset="0"/>
              </a:rPr>
              <a:t>	</a:t>
            </a:r>
            <a:endParaRPr lang="x-none" sz="3600" b="1" dirty="0">
              <a:latin typeface="Tahoma" pitchFamily="34" charset="0"/>
              <a:ea typeface="Tahoma" pitchFamily="34" charset="0"/>
              <a:cs typeface="Tahoma" pitchFamily="34" charset="0"/>
            </a:endParaRPr>
          </a:p>
        </p:txBody>
      </p:sp>
      <p:pic>
        <p:nvPicPr>
          <p:cNvPr id="4" name="Picture 3">
            <a:extLst>
              <a:ext uri="{FF2B5EF4-FFF2-40B4-BE49-F238E27FC236}">
                <a16:creationId xmlns:a16="http://schemas.microsoft.com/office/drawing/2014/main" xmlns="" id="{B05DFA93-423D-4A60-A700-8067E3767945}"/>
              </a:ext>
            </a:extLst>
          </p:cNvPr>
          <p:cNvPicPr>
            <a:picLocks noChangeAspect="1"/>
          </p:cNvPicPr>
          <p:nvPr/>
        </p:nvPicPr>
        <p:blipFill>
          <a:blip r:embed="rId2"/>
          <a:stretch>
            <a:fillRect/>
          </a:stretch>
        </p:blipFill>
        <p:spPr>
          <a:xfrm>
            <a:off x="11536680" y="0"/>
            <a:ext cx="687341" cy="888471"/>
          </a:xfrm>
          <a:prstGeom prst="rect">
            <a:avLst/>
          </a:prstGeom>
        </p:spPr>
      </p:pic>
      <p:sp>
        <p:nvSpPr>
          <p:cNvPr id="5" name="Rectangle 4">
            <a:extLst>
              <a:ext uri="{FF2B5EF4-FFF2-40B4-BE49-F238E27FC236}">
                <a16:creationId xmlns:a16="http://schemas.microsoft.com/office/drawing/2014/main" xmlns="" id="{20F40664-1C99-4C47-A7AF-6BD7CA7887C7}"/>
              </a:ext>
            </a:extLst>
          </p:cNvPr>
          <p:cNvSpPr/>
          <p:nvPr/>
        </p:nvSpPr>
        <p:spPr>
          <a:xfrm>
            <a:off x="15900" y="0"/>
            <a:ext cx="425948"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852774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AE9EBB-6067-43C4-AFB4-B1AA804F37AB}"/>
              </a:ext>
            </a:extLst>
          </p:cNvPr>
          <p:cNvSpPr>
            <a:spLocks noGrp="1"/>
          </p:cNvSpPr>
          <p:nvPr>
            <p:ph type="title"/>
          </p:nvPr>
        </p:nvSpPr>
        <p:spPr>
          <a:xfrm>
            <a:off x="838200" y="410845"/>
            <a:ext cx="10515600" cy="1325563"/>
          </a:xfrm>
        </p:spPr>
        <p:txBody>
          <a:bodyPr>
            <a:normAutofit fontScale="90000"/>
          </a:bodyPr>
          <a:lstStyle/>
          <a:p>
            <a:pPr algn="ctr"/>
            <a:r>
              <a:rPr lang="en-US" sz="7300" dirty="0">
                <a:solidFill>
                  <a:srgbClr val="FF0000"/>
                </a:solidFill>
                <a:latin typeface="Aharoni" pitchFamily="2" charset="-79"/>
                <a:cs typeface="Aharoni" pitchFamily="2" charset="-79"/>
              </a:rPr>
              <a:t>IMPARTATION</a:t>
            </a:r>
            <a:r>
              <a:rPr lang="en-US" sz="5300" dirty="0">
                <a:solidFill>
                  <a:srgbClr val="FF0000"/>
                </a:solidFill>
                <a:latin typeface="Aharoni" pitchFamily="2" charset="-79"/>
                <a:cs typeface="Aharoni" pitchFamily="2" charset="-79"/>
              </a:rPr>
              <a:t/>
            </a:r>
            <a:br>
              <a:rPr lang="en-US" sz="5300" dirty="0">
                <a:solidFill>
                  <a:srgbClr val="FF0000"/>
                </a:solidFill>
                <a:latin typeface="Aharoni" pitchFamily="2" charset="-79"/>
                <a:cs typeface="Aharoni" pitchFamily="2" charset="-79"/>
              </a:rPr>
            </a:br>
            <a:r>
              <a:rPr lang="en-US" sz="4000" b="1" i="1" dirty="0">
                <a:latin typeface="Tahoma" pitchFamily="34" charset="0"/>
                <a:ea typeface="Tahoma" pitchFamily="34" charset="0"/>
                <a:cs typeface="Tahoma" pitchFamily="34" charset="0"/>
              </a:rPr>
              <a:t>Romans 1: 11-12</a:t>
            </a:r>
            <a:r>
              <a:rPr lang="pt-BR" b="1" dirty="0">
                <a:solidFill>
                  <a:srgbClr val="760000"/>
                </a:solidFill>
                <a:latin typeface="Agency FB" panose="020B0503020202020204" pitchFamily="34" charset="0"/>
              </a:rPr>
              <a:t/>
            </a:r>
            <a:br>
              <a:rPr lang="pt-BR" b="1" dirty="0">
                <a:solidFill>
                  <a:srgbClr val="760000"/>
                </a:solidFill>
                <a:latin typeface="Agency FB" panose="020B0503020202020204" pitchFamily="34" charset="0"/>
              </a:rPr>
            </a:br>
            <a:endParaRPr lang="x-none" dirty="0"/>
          </a:p>
        </p:txBody>
      </p:sp>
      <p:sp>
        <p:nvSpPr>
          <p:cNvPr id="3" name="Content Placeholder 2">
            <a:extLst>
              <a:ext uri="{FF2B5EF4-FFF2-40B4-BE49-F238E27FC236}">
                <a16:creationId xmlns:a16="http://schemas.microsoft.com/office/drawing/2014/main" xmlns="" id="{3CC20946-3654-493E-9CBD-FCC40DBCAEB8}"/>
              </a:ext>
            </a:extLst>
          </p:cNvPr>
          <p:cNvSpPr>
            <a:spLocks noGrp="1"/>
          </p:cNvSpPr>
          <p:nvPr>
            <p:ph sz="half" idx="1"/>
          </p:nvPr>
        </p:nvSpPr>
        <p:spPr>
          <a:xfrm>
            <a:off x="518048" y="1477328"/>
            <a:ext cx="11567272" cy="4997372"/>
          </a:xfrm>
        </p:spPr>
        <p:txBody>
          <a:bodyPr>
            <a:noAutofit/>
          </a:bodyPr>
          <a:lstStyle/>
          <a:p>
            <a:pPr>
              <a:buFont typeface="Wingdings" panose="05000000000000000000" pitchFamily="2" charset="2"/>
              <a:buChar char="§"/>
            </a:pPr>
            <a:r>
              <a:rPr lang="en-US" b="1" dirty="0">
                <a:latin typeface="Tahoma" pitchFamily="34" charset="0"/>
                <a:ea typeface="Tahoma" pitchFamily="34" charset="0"/>
                <a:cs typeface="Tahoma" pitchFamily="34" charset="0"/>
              </a:rPr>
              <a:t>The Greek word for "impartation" is </a:t>
            </a:r>
            <a:r>
              <a:rPr lang="en-US" b="1" i="1" dirty="0">
                <a:latin typeface="Tahoma" pitchFamily="34" charset="0"/>
                <a:ea typeface="Tahoma" pitchFamily="34" charset="0"/>
                <a:cs typeface="Tahoma" pitchFamily="34" charset="0"/>
              </a:rPr>
              <a:t>"</a:t>
            </a:r>
            <a:r>
              <a:rPr lang="en-US" sz="3200" b="1" i="1" dirty="0" err="1">
                <a:latin typeface="Tahoma" pitchFamily="34" charset="0"/>
                <a:ea typeface="Tahoma" pitchFamily="34" charset="0"/>
                <a:cs typeface="Tahoma" pitchFamily="34" charset="0"/>
              </a:rPr>
              <a:t>metadidomi</a:t>
            </a:r>
            <a:r>
              <a:rPr lang="en-US" sz="3200" b="1" dirty="0">
                <a:latin typeface="Tahoma" pitchFamily="34" charset="0"/>
                <a:ea typeface="Tahoma" pitchFamily="34" charset="0"/>
                <a:cs typeface="Tahoma" pitchFamily="34" charset="0"/>
              </a:rPr>
              <a:t>" </a:t>
            </a:r>
            <a:r>
              <a:rPr lang="en-US" b="1" dirty="0">
                <a:latin typeface="Tahoma" pitchFamily="34" charset="0"/>
                <a:ea typeface="Tahoma" pitchFamily="34" charset="0"/>
                <a:cs typeface="Tahoma" pitchFamily="34" charset="0"/>
              </a:rPr>
              <a:t>meaning: "to give over,  share, give, impart"</a:t>
            </a:r>
          </a:p>
          <a:p>
            <a:pPr>
              <a:buFont typeface="Wingdings" panose="05000000000000000000" pitchFamily="2" charset="2"/>
              <a:buChar char="§"/>
            </a:pPr>
            <a:r>
              <a:rPr lang="en-US" b="1" dirty="0">
                <a:latin typeface="Tahoma" pitchFamily="34" charset="0"/>
                <a:ea typeface="Tahoma" pitchFamily="34" charset="0"/>
                <a:cs typeface="Tahoma" pitchFamily="34" charset="0"/>
              </a:rPr>
              <a:t>"to give a share of" </a:t>
            </a:r>
          </a:p>
          <a:p>
            <a:pPr>
              <a:buFont typeface="Wingdings" panose="05000000000000000000" pitchFamily="2" charset="2"/>
              <a:buChar char="§"/>
            </a:pPr>
            <a:r>
              <a:rPr lang="en-US" b="1" dirty="0">
                <a:latin typeface="Tahoma" pitchFamily="34" charset="0"/>
                <a:ea typeface="Tahoma" pitchFamily="34" charset="0"/>
                <a:cs typeface="Tahoma" pitchFamily="34" charset="0"/>
              </a:rPr>
              <a:t>"to share in association with anyone, </a:t>
            </a:r>
          </a:p>
          <a:p>
            <a:pPr>
              <a:buFont typeface="Wingdings" panose="05000000000000000000" pitchFamily="2" charset="2"/>
              <a:buChar char="§"/>
            </a:pPr>
            <a:r>
              <a:rPr lang="en-US" b="1" dirty="0">
                <a:latin typeface="Tahoma" pitchFamily="34" charset="0"/>
                <a:ea typeface="Tahoma" pitchFamily="34" charset="0"/>
                <a:cs typeface="Tahoma" pitchFamily="34" charset="0"/>
              </a:rPr>
              <a:t>communicate" </a:t>
            </a:r>
          </a:p>
          <a:p>
            <a:pPr>
              <a:buFont typeface="Wingdings" panose="05000000000000000000" pitchFamily="2" charset="2"/>
              <a:buChar char="§"/>
            </a:pPr>
            <a:r>
              <a:rPr lang="en-US" b="1" i="1" dirty="0">
                <a:latin typeface="Tahoma" pitchFamily="34" charset="0"/>
                <a:ea typeface="Tahoma" pitchFamily="34" charset="0"/>
                <a:cs typeface="Tahoma" pitchFamily="34" charset="0"/>
              </a:rPr>
              <a:t>to give or bestow</a:t>
            </a:r>
          </a:p>
          <a:p>
            <a:r>
              <a:rPr lang="en-US" b="1" dirty="0">
                <a:latin typeface="Tahoma" pitchFamily="34" charset="0"/>
                <a:ea typeface="Tahoma" pitchFamily="34" charset="0"/>
                <a:cs typeface="Tahoma" pitchFamily="34" charset="0"/>
              </a:rPr>
              <a:t>Transmit,</a:t>
            </a:r>
          </a:p>
          <a:p>
            <a:r>
              <a:rPr lang="en-US" b="1" dirty="0">
                <a:latin typeface="Tahoma" pitchFamily="34" charset="0"/>
                <a:ea typeface="Tahoma" pitchFamily="34" charset="0"/>
                <a:cs typeface="Tahoma" pitchFamily="34" charset="0"/>
              </a:rPr>
              <a:t>Pass on, Confer, Transfer</a:t>
            </a:r>
          </a:p>
          <a:p>
            <a:r>
              <a:rPr lang="en-US" b="1" dirty="0">
                <a:latin typeface="Tahoma" pitchFamily="34" charset="0"/>
                <a:ea typeface="Tahoma" pitchFamily="34" charset="0"/>
                <a:cs typeface="Tahoma" pitchFamily="34" charset="0"/>
              </a:rPr>
              <a:t>Impartation can also mean to EMPOWER</a:t>
            </a:r>
          </a:p>
          <a:p>
            <a:pPr marL="0" indent="0">
              <a:buNone/>
            </a:pPr>
            <a:r>
              <a:rPr lang="en-US" b="1" dirty="0">
                <a:latin typeface="Tahoma" pitchFamily="34" charset="0"/>
                <a:ea typeface="Tahoma" pitchFamily="34" charset="0"/>
                <a:cs typeface="Tahoma" pitchFamily="34" charset="0"/>
              </a:rPr>
              <a:t>Impartation is when God takes some of the Spirit that is on one leader and puts it on another.</a:t>
            </a:r>
            <a:endParaRPr lang="x-none" b="1" dirty="0">
              <a:latin typeface="Tahoma" pitchFamily="34" charset="0"/>
              <a:ea typeface="Tahoma" pitchFamily="34" charset="0"/>
              <a:cs typeface="Tahoma" pitchFamily="34" charset="0"/>
            </a:endParaRPr>
          </a:p>
        </p:txBody>
      </p:sp>
      <p:pic>
        <p:nvPicPr>
          <p:cNvPr id="12" name="Picture 11">
            <a:extLst>
              <a:ext uri="{FF2B5EF4-FFF2-40B4-BE49-F238E27FC236}">
                <a16:creationId xmlns:a16="http://schemas.microsoft.com/office/drawing/2014/main" xmlns="" id="{56C1CE87-AAAE-4408-AD65-BDE0752133C3}"/>
              </a:ext>
            </a:extLst>
          </p:cNvPr>
          <p:cNvPicPr>
            <a:picLocks noChangeAspect="1"/>
          </p:cNvPicPr>
          <p:nvPr/>
        </p:nvPicPr>
        <p:blipFill>
          <a:blip r:embed="rId2"/>
          <a:stretch>
            <a:fillRect/>
          </a:stretch>
        </p:blipFill>
        <p:spPr>
          <a:xfrm>
            <a:off x="11430000" y="50315"/>
            <a:ext cx="762000" cy="984977"/>
          </a:xfrm>
          <a:prstGeom prst="rect">
            <a:avLst/>
          </a:prstGeom>
        </p:spPr>
      </p:pic>
      <p:sp>
        <p:nvSpPr>
          <p:cNvPr id="9" name="Rectangle 8">
            <a:extLst>
              <a:ext uri="{FF2B5EF4-FFF2-40B4-BE49-F238E27FC236}">
                <a16:creationId xmlns:a16="http://schemas.microsoft.com/office/drawing/2014/main" xmlns="" id="{9886FCFF-7D3B-45DD-919B-B7E4FAE6595A}"/>
              </a:ext>
            </a:extLst>
          </p:cNvPr>
          <p:cNvSpPr/>
          <p:nvPr/>
        </p:nvSpPr>
        <p:spPr>
          <a:xfrm>
            <a:off x="15514" y="0"/>
            <a:ext cx="425948"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3842532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6D29ED-FDBC-43EB-B4D2-A698D287B68D}"/>
              </a:ext>
            </a:extLst>
          </p:cNvPr>
          <p:cNvSpPr>
            <a:spLocks noGrp="1"/>
          </p:cNvSpPr>
          <p:nvPr>
            <p:ph type="title"/>
          </p:nvPr>
        </p:nvSpPr>
        <p:spPr>
          <a:xfrm>
            <a:off x="792480" y="76200"/>
            <a:ext cx="10515600" cy="924339"/>
          </a:xfrm>
        </p:spPr>
        <p:txBody>
          <a:bodyPr>
            <a:normAutofit/>
          </a:bodyPr>
          <a:lstStyle/>
          <a:p>
            <a:pPr algn="ctr"/>
            <a:r>
              <a:rPr lang="en-US" dirty="0">
                <a:solidFill>
                  <a:srgbClr val="FF0000"/>
                </a:solidFill>
                <a:latin typeface="Aharoni" pitchFamily="2" charset="-79"/>
                <a:cs typeface="Aharoni" pitchFamily="2" charset="-79"/>
              </a:rPr>
              <a:t>EXAMPLES OF BIBLICAL IMPARTATION</a:t>
            </a:r>
            <a:endParaRPr lang="x-none" dirty="0">
              <a:solidFill>
                <a:srgbClr val="FF0000"/>
              </a:solidFill>
              <a:latin typeface="Aharoni" pitchFamily="2" charset="-79"/>
              <a:cs typeface="Aharoni" pitchFamily="2" charset="-79"/>
            </a:endParaRPr>
          </a:p>
        </p:txBody>
      </p:sp>
      <p:sp>
        <p:nvSpPr>
          <p:cNvPr id="3" name="Content Placeholder 2">
            <a:extLst>
              <a:ext uri="{FF2B5EF4-FFF2-40B4-BE49-F238E27FC236}">
                <a16:creationId xmlns:a16="http://schemas.microsoft.com/office/drawing/2014/main" xmlns="" id="{FA6238CE-F405-4A24-AF14-A0E57D960DE4}"/>
              </a:ext>
            </a:extLst>
          </p:cNvPr>
          <p:cNvSpPr>
            <a:spLocks noGrp="1"/>
          </p:cNvSpPr>
          <p:nvPr>
            <p:ph idx="1"/>
          </p:nvPr>
        </p:nvSpPr>
        <p:spPr>
          <a:xfrm>
            <a:off x="838200" y="1097280"/>
            <a:ext cx="11140440" cy="5562600"/>
          </a:xfrm>
          <a:ln>
            <a:solidFill>
              <a:schemeClr val="bg1"/>
            </a:solidFill>
          </a:ln>
        </p:spPr>
        <p:txBody>
          <a:bodyPr>
            <a:noAutofit/>
          </a:bodyPr>
          <a:lstStyle/>
          <a:p>
            <a:pPr>
              <a:lnSpc>
                <a:spcPct val="150000"/>
              </a:lnSpc>
              <a:buFont typeface="Wingdings" panose="05000000000000000000" pitchFamily="2" charset="2"/>
              <a:buChar char="§"/>
            </a:pPr>
            <a:r>
              <a:rPr lang="en-US" sz="3600" b="1" dirty="0">
                <a:latin typeface="Tahoma" pitchFamily="34" charset="0"/>
                <a:ea typeface="Tahoma" pitchFamily="34" charset="0"/>
                <a:cs typeface="Tahoma" pitchFamily="34" charset="0"/>
              </a:rPr>
              <a:t>Moses and Joshua - Numbers 27:18</a:t>
            </a:r>
          </a:p>
          <a:p>
            <a:pPr>
              <a:lnSpc>
                <a:spcPct val="150000"/>
              </a:lnSpc>
              <a:buFont typeface="Wingdings" panose="05000000000000000000" pitchFamily="2" charset="2"/>
              <a:buChar char="§"/>
            </a:pPr>
            <a:r>
              <a:rPr lang="en-US" sz="3600" b="1" dirty="0">
                <a:latin typeface="Tahoma" pitchFamily="34" charset="0"/>
                <a:ea typeface="Tahoma" pitchFamily="34" charset="0"/>
                <a:cs typeface="Tahoma" pitchFamily="34" charset="0"/>
              </a:rPr>
              <a:t>Moses and the seventy elders - Numbers 11:16-17; 24-25</a:t>
            </a:r>
          </a:p>
          <a:p>
            <a:pPr>
              <a:lnSpc>
                <a:spcPct val="150000"/>
              </a:lnSpc>
              <a:buFont typeface="Wingdings" panose="05000000000000000000" pitchFamily="2" charset="2"/>
              <a:buChar char="§"/>
            </a:pPr>
            <a:r>
              <a:rPr lang="en-US" sz="3600" b="1" dirty="0">
                <a:latin typeface="Tahoma" pitchFamily="34" charset="0"/>
                <a:ea typeface="Tahoma" pitchFamily="34" charset="0"/>
                <a:cs typeface="Tahoma" pitchFamily="34" charset="0"/>
              </a:rPr>
              <a:t>Elijah and Elisha – 2 Kings 2:9</a:t>
            </a:r>
            <a:endParaRPr lang="en-US" sz="3600" b="1" u="sng" dirty="0">
              <a:latin typeface="Tahoma" pitchFamily="34" charset="0"/>
              <a:ea typeface="Tahoma" pitchFamily="34" charset="0"/>
              <a:cs typeface="Tahoma" pitchFamily="34" charset="0"/>
              <a:hlinkClick r:id="rId2">
                <a:extLst>
                  <a:ext uri="{A12FA001-AC4F-418D-AE19-62706E023703}">
                    <ahyp:hlinkClr xmlns:ahyp="http://schemas.microsoft.com/office/drawing/2018/hyperlinkcolor" xmlns="" val="tx"/>
                  </a:ext>
                </a:extLst>
              </a:hlinkClick>
            </a:endParaRPr>
          </a:p>
          <a:p>
            <a:pPr>
              <a:lnSpc>
                <a:spcPct val="150000"/>
              </a:lnSpc>
              <a:buFont typeface="Wingdings" panose="05000000000000000000" pitchFamily="2" charset="2"/>
              <a:buChar char="§"/>
            </a:pPr>
            <a:r>
              <a:rPr lang="en-US" sz="3600" b="1" dirty="0">
                <a:latin typeface="Tahoma" pitchFamily="34" charset="0"/>
                <a:ea typeface="Tahoma" pitchFamily="34" charset="0"/>
                <a:cs typeface="Tahoma" pitchFamily="34" charset="0"/>
              </a:rPr>
              <a:t>Paul and Timothy - 1 Timothy 4:14</a:t>
            </a:r>
          </a:p>
          <a:p>
            <a:pPr>
              <a:lnSpc>
                <a:spcPct val="150000"/>
              </a:lnSpc>
              <a:buFont typeface="Wingdings" panose="05000000000000000000" pitchFamily="2" charset="2"/>
              <a:buChar char="§"/>
            </a:pPr>
            <a:r>
              <a:rPr lang="en-US" sz="3600" b="1" dirty="0">
                <a:latin typeface="Tahoma" pitchFamily="34" charset="0"/>
                <a:ea typeface="Tahoma" pitchFamily="34" charset="0"/>
                <a:cs typeface="Tahoma" pitchFamily="34" charset="0"/>
              </a:rPr>
              <a:t>Paul and the Church in Rome - Romans 1:11</a:t>
            </a:r>
          </a:p>
        </p:txBody>
      </p:sp>
      <p:pic>
        <p:nvPicPr>
          <p:cNvPr id="4" name="Picture 3">
            <a:extLst>
              <a:ext uri="{FF2B5EF4-FFF2-40B4-BE49-F238E27FC236}">
                <a16:creationId xmlns:a16="http://schemas.microsoft.com/office/drawing/2014/main" xmlns="" id="{CD081CDF-72F4-44F2-8744-156ADA2C7C9D}"/>
              </a:ext>
            </a:extLst>
          </p:cNvPr>
          <p:cNvPicPr>
            <a:picLocks noChangeAspect="1"/>
          </p:cNvPicPr>
          <p:nvPr/>
        </p:nvPicPr>
        <p:blipFill>
          <a:blip r:embed="rId3"/>
          <a:stretch>
            <a:fillRect/>
          </a:stretch>
        </p:blipFill>
        <p:spPr>
          <a:xfrm>
            <a:off x="11488307" y="0"/>
            <a:ext cx="695734" cy="899320"/>
          </a:xfrm>
          <a:prstGeom prst="rect">
            <a:avLst/>
          </a:prstGeom>
        </p:spPr>
      </p:pic>
      <p:sp>
        <p:nvSpPr>
          <p:cNvPr id="5" name="Rectangle 4">
            <a:extLst>
              <a:ext uri="{FF2B5EF4-FFF2-40B4-BE49-F238E27FC236}">
                <a16:creationId xmlns:a16="http://schemas.microsoft.com/office/drawing/2014/main" xmlns="" id="{E54F52C8-46F0-42FA-85E3-B2B982523177}"/>
              </a:ext>
            </a:extLst>
          </p:cNvPr>
          <p:cNvSpPr/>
          <p:nvPr/>
        </p:nvSpPr>
        <p:spPr>
          <a:xfrm>
            <a:off x="15900" y="0"/>
            <a:ext cx="425948"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1959073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96C79B5-DC44-4E3D-ADB0-5D24DEC188F1}"/>
              </a:ext>
            </a:extLst>
          </p:cNvPr>
          <p:cNvSpPr>
            <a:spLocks noGrp="1"/>
          </p:cNvSpPr>
          <p:nvPr>
            <p:ph idx="1"/>
          </p:nvPr>
        </p:nvSpPr>
        <p:spPr>
          <a:xfrm>
            <a:off x="548640" y="411480"/>
            <a:ext cx="11475720" cy="6339840"/>
          </a:xfrm>
        </p:spPr>
        <p:txBody>
          <a:bodyPr>
            <a:normAutofit/>
          </a:bodyPr>
          <a:lstStyle/>
          <a:p>
            <a:r>
              <a:rPr lang="en-US" sz="3200" b="1" dirty="0">
                <a:latin typeface="Tahoma" pitchFamily="34" charset="0"/>
                <a:ea typeface="Tahoma" pitchFamily="34" charset="0"/>
                <a:cs typeface="Tahoma" pitchFamily="34" charset="0"/>
              </a:rPr>
              <a:t>impartation requires close proximity because it transfers spiritual gifts and it makes us strong. </a:t>
            </a:r>
          </a:p>
          <a:p>
            <a:pPr marL="0" indent="0">
              <a:buNone/>
            </a:pPr>
            <a:endParaRPr lang="en-US" sz="3200" b="1" dirty="0">
              <a:latin typeface="Tahoma" pitchFamily="34" charset="0"/>
              <a:ea typeface="Tahoma" pitchFamily="34" charset="0"/>
              <a:cs typeface="Tahoma" pitchFamily="34" charset="0"/>
            </a:endParaRPr>
          </a:p>
          <a:p>
            <a:r>
              <a:rPr lang="en-US" sz="3200" b="1" dirty="0">
                <a:latin typeface="Tahoma" pitchFamily="34" charset="0"/>
                <a:ea typeface="Tahoma" pitchFamily="34" charset="0"/>
                <a:cs typeface="Tahoma" pitchFamily="34" charset="0"/>
              </a:rPr>
              <a:t>It’s common to meet leaders who have had plenty of excellent instruction but are still spiritually and emotionally weak. They need biblical instruction and impartation.</a:t>
            </a:r>
          </a:p>
          <a:p>
            <a:pPr marL="0" indent="0">
              <a:buNone/>
            </a:pPr>
            <a:endParaRPr lang="en-US" sz="3200" b="1" dirty="0">
              <a:latin typeface="Tahoma" pitchFamily="34" charset="0"/>
              <a:ea typeface="Tahoma" pitchFamily="34" charset="0"/>
              <a:cs typeface="Tahoma" pitchFamily="34" charset="0"/>
            </a:endParaRPr>
          </a:p>
          <a:p>
            <a:r>
              <a:rPr lang="en-US" sz="3200" b="1" dirty="0">
                <a:latin typeface="Tahoma" pitchFamily="34" charset="0"/>
                <a:ea typeface="Tahoma" pitchFamily="34" charset="0"/>
                <a:cs typeface="Tahoma" pitchFamily="34" charset="0"/>
              </a:rPr>
              <a:t> Instruction was never designed to be a stand-alone leadership-development strategy. Instruction and impartation work together to produce leaders who have sharp minds and strong hearts.</a:t>
            </a:r>
            <a:endParaRPr lang="x-none" sz="3200" b="1" dirty="0">
              <a:latin typeface="Tahoma" pitchFamily="34" charset="0"/>
              <a:ea typeface="Tahoma" pitchFamily="34" charset="0"/>
              <a:cs typeface="Tahoma" pitchFamily="34" charset="0"/>
            </a:endParaRPr>
          </a:p>
        </p:txBody>
      </p:sp>
      <p:pic>
        <p:nvPicPr>
          <p:cNvPr id="4" name="Picture 3">
            <a:extLst>
              <a:ext uri="{FF2B5EF4-FFF2-40B4-BE49-F238E27FC236}">
                <a16:creationId xmlns:a16="http://schemas.microsoft.com/office/drawing/2014/main" xmlns="" id="{4A9EB384-BCC6-40D8-B8C2-6DA2AD6E34DE}"/>
              </a:ext>
            </a:extLst>
          </p:cNvPr>
          <p:cNvPicPr>
            <a:picLocks noChangeAspect="1"/>
          </p:cNvPicPr>
          <p:nvPr/>
        </p:nvPicPr>
        <p:blipFill>
          <a:blip r:embed="rId2"/>
          <a:stretch>
            <a:fillRect/>
          </a:stretch>
        </p:blipFill>
        <p:spPr>
          <a:xfrm>
            <a:off x="11536680" y="13276"/>
            <a:ext cx="632130" cy="817104"/>
          </a:xfrm>
          <a:prstGeom prst="rect">
            <a:avLst/>
          </a:prstGeom>
        </p:spPr>
      </p:pic>
      <p:sp>
        <p:nvSpPr>
          <p:cNvPr id="5" name="Rectangle 4">
            <a:extLst>
              <a:ext uri="{FF2B5EF4-FFF2-40B4-BE49-F238E27FC236}">
                <a16:creationId xmlns:a16="http://schemas.microsoft.com/office/drawing/2014/main" xmlns="" id="{150C980F-095F-4FF7-BE6B-768C2EC4D94B}"/>
              </a:ext>
            </a:extLst>
          </p:cNvPr>
          <p:cNvSpPr/>
          <p:nvPr/>
        </p:nvSpPr>
        <p:spPr>
          <a:xfrm>
            <a:off x="15900" y="0"/>
            <a:ext cx="425948"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3719868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B5BC972-3EDD-4D4D-9142-A7E1AF376ED4}"/>
              </a:ext>
            </a:extLst>
          </p:cNvPr>
          <p:cNvSpPr>
            <a:spLocks noGrp="1"/>
          </p:cNvSpPr>
          <p:nvPr>
            <p:ph idx="1"/>
          </p:nvPr>
        </p:nvSpPr>
        <p:spPr>
          <a:xfrm>
            <a:off x="548640" y="729636"/>
            <a:ext cx="11445240" cy="6021684"/>
          </a:xfrm>
        </p:spPr>
        <p:txBody>
          <a:bodyPr>
            <a:normAutofit/>
          </a:bodyPr>
          <a:lstStyle/>
          <a:p>
            <a:pPr>
              <a:buFont typeface="Wingdings" panose="05000000000000000000" pitchFamily="2" charset="2"/>
              <a:buChar char="§"/>
            </a:pPr>
            <a:r>
              <a:rPr lang="en-US" sz="3200" b="1" dirty="0">
                <a:solidFill>
                  <a:srgbClr val="C00000"/>
                </a:solidFill>
                <a:latin typeface="Tahoma" pitchFamily="34" charset="0"/>
                <a:ea typeface="Tahoma" pitchFamily="34" charset="0"/>
                <a:cs typeface="Tahoma" pitchFamily="34" charset="0"/>
              </a:rPr>
              <a:t>Respect: </a:t>
            </a:r>
            <a:r>
              <a:rPr lang="en-US" sz="3200" b="1" dirty="0">
                <a:latin typeface="Tahoma" pitchFamily="34" charset="0"/>
                <a:ea typeface="Tahoma" pitchFamily="34" charset="0"/>
                <a:cs typeface="Tahoma" pitchFamily="34" charset="0"/>
              </a:rPr>
              <a:t>Earn the Power of Credibility by Achieving Success</a:t>
            </a:r>
          </a:p>
          <a:p>
            <a:pPr marL="0" indent="0">
              <a:buNone/>
            </a:pPr>
            <a:endParaRPr lang="en-US" sz="3200" b="1" dirty="0">
              <a:latin typeface="Tahoma" pitchFamily="34" charset="0"/>
              <a:ea typeface="Tahoma" pitchFamily="34" charset="0"/>
              <a:cs typeface="Tahoma" pitchFamily="34" charset="0"/>
            </a:endParaRPr>
          </a:p>
          <a:p>
            <a:pPr>
              <a:buFont typeface="Wingdings" panose="05000000000000000000" pitchFamily="2" charset="2"/>
              <a:buChar char="§"/>
            </a:pPr>
            <a:r>
              <a:rPr lang="en-US" sz="3200" b="1" dirty="0">
                <a:latin typeface="Tahoma" pitchFamily="34" charset="0"/>
                <a:ea typeface="Tahoma" pitchFamily="34" charset="0"/>
                <a:cs typeface="Tahoma" pitchFamily="34" charset="0"/>
              </a:rPr>
              <a:t>Power comes from credibility. Only after you have achieved success and earned influence do you have credibility.</a:t>
            </a:r>
          </a:p>
          <a:p>
            <a:pPr>
              <a:buFont typeface="Wingdings" panose="05000000000000000000" pitchFamily="2" charset="2"/>
              <a:buChar char="§"/>
            </a:pPr>
            <a:endParaRPr lang="en-US" sz="3200" b="1" dirty="0">
              <a:latin typeface="Tahoma" pitchFamily="34" charset="0"/>
              <a:ea typeface="Tahoma" pitchFamily="34" charset="0"/>
              <a:cs typeface="Tahoma" pitchFamily="34" charset="0"/>
            </a:endParaRPr>
          </a:p>
          <a:p>
            <a:pPr>
              <a:buFont typeface="Wingdings" panose="05000000000000000000" pitchFamily="2" charset="2"/>
              <a:buChar char="§"/>
            </a:pPr>
            <a:r>
              <a:rPr lang="en-US" sz="3200" b="1" dirty="0">
                <a:latin typeface="Tahoma" pitchFamily="34" charset="0"/>
                <a:ea typeface="Tahoma" pitchFamily="34" charset="0"/>
                <a:cs typeface="Tahoma" pitchFamily="34" charset="0"/>
              </a:rPr>
              <a:t>Posner and Kouzes define Credibility as </a:t>
            </a:r>
            <a:r>
              <a:rPr lang="en-US" sz="3200" b="1" i="1" dirty="0">
                <a:latin typeface="Tahoma" pitchFamily="34" charset="0"/>
                <a:ea typeface="Tahoma" pitchFamily="34" charset="0"/>
                <a:cs typeface="Tahoma" pitchFamily="34" charset="0"/>
              </a:rPr>
              <a:t>“…the foundation on which leaders and constituents will build grand dreams of the future. Without credibility, dreams will die and relationships will rot.”</a:t>
            </a:r>
            <a:endParaRPr lang="x-none" sz="3200" b="1" dirty="0">
              <a:latin typeface="Tahoma" pitchFamily="34" charset="0"/>
              <a:ea typeface="Tahoma" pitchFamily="34" charset="0"/>
              <a:cs typeface="Tahoma" pitchFamily="34" charset="0"/>
            </a:endParaRPr>
          </a:p>
        </p:txBody>
      </p:sp>
      <p:pic>
        <p:nvPicPr>
          <p:cNvPr id="4" name="Picture 3">
            <a:extLst>
              <a:ext uri="{FF2B5EF4-FFF2-40B4-BE49-F238E27FC236}">
                <a16:creationId xmlns:a16="http://schemas.microsoft.com/office/drawing/2014/main" xmlns="" id="{65B1461D-0A59-4BA5-9794-D3013258BD6A}"/>
              </a:ext>
            </a:extLst>
          </p:cNvPr>
          <p:cNvPicPr>
            <a:picLocks noChangeAspect="1"/>
          </p:cNvPicPr>
          <p:nvPr/>
        </p:nvPicPr>
        <p:blipFill>
          <a:blip r:embed="rId2"/>
          <a:stretch>
            <a:fillRect/>
          </a:stretch>
        </p:blipFill>
        <p:spPr>
          <a:xfrm>
            <a:off x="11549367" y="11908"/>
            <a:ext cx="622658" cy="804861"/>
          </a:xfrm>
          <a:prstGeom prst="rect">
            <a:avLst/>
          </a:prstGeom>
        </p:spPr>
      </p:pic>
      <p:sp>
        <p:nvSpPr>
          <p:cNvPr id="5" name="Rectangle 4">
            <a:extLst>
              <a:ext uri="{FF2B5EF4-FFF2-40B4-BE49-F238E27FC236}">
                <a16:creationId xmlns:a16="http://schemas.microsoft.com/office/drawing/2014/main" xmlns="" id="{16F2B5C1-A077-457C-95E7-C9961EDF3DE4}"/>
              </a:ext>
            </a:extLst>
          </p:cNvPr>
          <p:cNvSpPr/>
          <p:nvPr/>
        </p:nvSpPr>
        <p:spPr>
          <a:xfrm>
            <a:off x="0" y="0"/>
            <a:ext cx="425948"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131238970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482</TotalTime>
  <Words>849</Words>
  <Application>Microsoft Office PowerPoint</Application>
  <PresentationFormat>Custom</PresentationFormat>
  <Paragraphs>88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FOUR MULTIPLIERS</vt:lpstr>
      <vt:lpstr>“FAITH” People</vt:lpstr>
      <vt:lpstr>INSTRUCTION</vt:lpstr>
      <vt:lpstr>ESSENTIALS FOR EQUIPPING</vt:lpstr>
      <vt:lpstr>PowerPoint Presentation</vt:lpstr>
      <vt:lpstr>IMPARTATION Romans 1: 11-12 </vt:lpstr>
      <vt:lpstr>EXAMPLES OF BIBLICAL IMPARTATION</vt:lpstr>
      <vt:lpstr>PowerPoint Presentation</vt:lpstr>
      <vt:lpstr>PowerPoint Presentation</vt:lpstr>
      <vt:lpstr>BUILDING AND SUSTAINING CREDIBILITY</vt:lpstr>
      <vt:lpstr>PowerPoint Presentation</vt:lpstr>
      <vt:lpstr>PowerPoint Presentation</vt:lpstr>
      <vt:lpstr>SIX CHARACTERISTICS OF AN EMPOWERING ENVIRONMENT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HP</dc:creator>
  <cp:lastModifiedBy>GREEN PASTURES MEDIA</cp:lastModifiedBy>
  <cp:revision>22</cp:revision>
  <dcterms:created xsi:type="dcterms:W3CDTF">2021-02-10T11:40:45Z</dcterms:created>
  <dcterms:modified xsi:type="dcterms:W3CDTF">2021-02-16T13:18:14Z</dcterms:modified>
</cp:coreProperties>
</file>