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4F002-CAE7-40BF-869E-BBBCBEB26E79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75CE5-EDA2-425E-97DE-CEC7767A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6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big question typically asked</a:t>
            </a:r>
            <a:r>
              <a:rPr lang="en-US" baseline="0" dirty="0" smtClean="0"/>
              <a:t> to leaders about to retire is </a:t>
            </a:r>
          </a:p>
          <a:p>
            <a:r>
              <a:rPr lang="en-US" baseline="0" dirty="0" smtClean="0"/>
              <a:t>Intentional strategic leadership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75CE5-EDA2-425E-97DE-CEC7767AABA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3" y="1449304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9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1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2341476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1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10" y="4650475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1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6E07D-665B-4274-9786-8F9D64DAD181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148DC0-080A-41FB-9984-FCCE45629D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Arial Rounded MT Bold" pitchFamily="34" charset="0"/>
              </a:rPr>
              <a:t>Session 2</a:t>
            </a:r>
          </a:p>
          <a:p>
            <a:r>
              <a:rPr lang="en-US" b="1" dirty="0" smtClean="0">
                <a:latin typeface="Arial Rounded MT Bold" pitchFamily="34" charset="0"/>
              </a:rPr>
              <a:t>Feb 14, 2021</a:t>
            </a:r>
            <a:endParaRPr lang="en-US" b="1" dirty="0">
              <a:latin typeface="Arial Rounded MT Bol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Aharoni" pitchFamily="2" charset="-79"/>
                <a:cs typeface="Aharoni" pitchFamily="2" charset="-79"/>
              </a:rPr>
              <a:t>THE LEADER AS A MULTIPLIER</a:t>
            </a:r>
            <a:endParaRPr lang="en-US" sz="4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1"/>
            <a:ext cx="8839200" cy="645794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sz="2200" i="1" dirty="0" smtClean="0">
                <a:solidFill>
                  <a:srgbClr val="FF0000"/>
                </a:solidFill>
                <a:latin typeface="Arial Rounded MT Bold" pitchFamily="34" charset="0"/>
              </a:rPr>
              <a:t>   “And passing along the shore of the Sea of Galilee, He saw Simon [Peter] and Andrew the brother of Simon casting a net [to and fro] in the sea, for they were fishermen.  And Jesus said to them, Come after Me and be My disciples, and I will make you to become fishers of men.”  Mark 1:16-17 </a:t>
            </a:r>
            <a:r>
              <a:rPr lang="en-US" sz="2200" i="1" dirty="0" smtClean="0">
                <a:solidFill>
                  <a:srgbClr val="FF0000"/>
                </a:solidFill>
                <a:latin typeface="Arial Rounded MT Bold" pitchFamily="34" charset="0"/>
              </a:rPr>
              <a:t>AMPC</a:t>
            </a:r>
          </a:p>
          <a:p>
            <a:pPr algn="just">
              <a:buNone/>
            </a:pPr>
            <a:endParaRPr lang="en-US" sz="200" i="1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r>
              <a:rPr lang="en-US" b="1" dirty="0" smtClean="0">
                <a:latin typeface="Arial Rounded MT Bold" pitchFamily="34" charset="0"/>
              </a:rPr>
              <a:t>Who </a:t>
            </a:r>
            <a:r>
              <a:rPr lang="en-US" b="1" dirty="0" smtClean="0">
                <a:latin typeface="Arial Rounded MT Bold" pitchFamily="34" charset="0"/>
              </a:rPr>
              <a:t>Is A Leader? </a:t>
            </a:r>
          </a:p>
          <a:p>
            <a:pPr lvl="1"/>
            <a:r>
              <a:rPr lang="en-US" sz="2600" dirty="0" smtClean="0">
                <a:latin typeface="Arial Rounded MT Bold" pitchFamily="34" charset="0"/>
              </a:rPr>
              <a:t>One Who Serves The Organization Represented</a:t>
            </a:r>
          </a:p>
          <a:p>
            <a:pPr lvl="1"/>
            <a:r>
              <a:rPr lang="en-US" sz="2600" dirty="0" smtClean="0">
                <a:latin typeface="Arial Rounded MT Bold" pitchFamily="34" charset="0"/>
              </a:rPr>
              <a:t>Motivate, Guide, Empathy, Learn,  Delegate, Communicate</a:t>
            </a:r>
          </a:p>
          <a:p>
            <a:endParaRPr lang="en-US" dirty="0" smtClean="0">
              <a:latin typeface="Arial Rounded MT Bold" pitchFamily="34" charset="0"/>
            </a:endParaRPr>
          </a:p>
          <a:p>
            <a:r>
              <a:rPr lang="en-US" b="1" dirty="0" smtClean="0">
                <a:latin typeface="Arial Rounded MT Bold" pitchFamily="34" charset="0"/>
              </a:rPr>
              <a:t>Leader As A Multiplier</a:t>
            </a:r>
          </a:p>
          <a:p>
            <a:pPr lvl="1"/>
            <a:r>
              <a:rPr lang="en-US" sz="2600" dirty="0" smtClean="0">
                <a:latin typeface="Arial Rounded MT Bold" pitchFamily="34" charset="0"/>
              </a:rPr>
              <a:t>Strategic (Long Term) Growth And Leadership Development</a:t>
            </a:r>
          </a:p>
          <a:p>
            <a:pPr lvl="1"/>
            <a:r>
              <a:rPr lang="en-US" sz="2600" dirty="0" smtClean="0">
                <a:latin typeface="Arial Rounded MT Bold" pitchFamily="34" charset="0"/>
              </a:rPr>
              <a:t>Structure/System To Deploy Potential Leaders</a:t>
            </a:r>
          </a:p>
          <a:p>
            <a:endParaRPr lang="en-US" dirty="0" smtClean="0">
              <a:latin typeface="Arial Rounded MT Bold" pitchFamily="34" charset="0"/>
            </a:endParaRPr>
          </a:p>
          <a:p>
            <a:r>
              <a:rPr lang="en-US" b="1" dirty="0" smtClean="0">
                <a:latin typeface="Arial Rounded MT Bold" pitchFamily="34" charset="0"/>
              </a:rPr>
              <a:t>Multipliers</a:t>
            </a:r>
          </a:p>
          <a:p>
            <a:pPr lvl="1"/>
            <a:r>
              <a:rPr lang="en-US" sz="2600" dirty="0" smtClean="0">
                <a:latin typeface="Arial Rounded MT Bold" pitchFamily="34" charset="0"/>
              </a:rPr>
              <a:t>IDENTIFICATION:   Helps Identify Potential Leaders, Calling, Spiritual Gifts (God Given), And Opportunities To Lead </a:t>
            </a:r>
          </a:p>
          <a:p>
            <a:pPr lvl="1"/>
            <a:r>
              <a:rPr lang="en-US" sz="2600" i="1" dirty="0" smtClean="0">
                <a:latin typeface="Arial Rounded MT Bold" pitchFamily="34" charset="0"/>
              </a:rPr>
              <a:t>INSTRUCTION: Formal Training</a:t>
            </a:r>
          </a:p>
          <a:p>
            <a:pPr lvl="1"/>
            <a:r>
              <a:rPr lang="en-US" sz="2600" i="1" dirty="0" smtClean="0">
                <a:latin typeface="Arial Rounded MT Bold" pitchFamily="34" charset="0"/>
              </a:rPr>
              <a:t>IMPARTATION: From Relationship </a:t>
            </a:r>
            <a:r>
              <a:rPr lang="en-US" sz="2600" i="1" dirty="0" err="1" smtClean="0">
                <a:latin typeface="Arial Rounded MT Bold" pitchFamily="34" charset="0"/>
              </a:rPr>
              <a:t>Eg</a:t>
            </a:r>
            <a:r>
              <a:rPr lang="en-US" sz="2600" i="1" dirty="0" smtClean="0">
                <a:latin typeface="Arial Rounded MT Bold" pitchFamily="34" charset="0"/>
              </a:rPr>
              <a:t> Mentorship</a:t>
            </a:r>
          </a:p>
          <a:p>
            <a:pPr lvl="1"/>
            <a:r>
              <a:rPr lang="en-US" sz="2600" i="1" dirty="0" smtClean="0">
                <a:latin typeface="Arial Rounded MT Bold" pitchFamily="34" charset="0"/>
              </a:rPr>
              <a:t>INTERNSHIP: Empowering Culture That Helps Shape And Mold Young Leaders</a:t>
            </a:r>
            <a:endParaRPr lang="en-US" sz="2600" i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839200" cy="647700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Arial Rounded MT Bold" pitchFamily="34" charset="0"/>
              </a:rPr>
              <a:t>Identification Starts With Finding The “FAITH” People. </a:t>
            </a:r>
          </a:p>
          <a:p>
            <a:pPr lvl="1"/>
            <a:r>
              <a:rPr lang="en-US" sz="2200" b="1" dirty="0" smtClean="0">
                <a:latin typeface="Arial Rounded MT Bold" pitchFamily="34" charset="0"/>
              </a:rPr>
              <a:t>Faithful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  <a:latin typeface="Arial Rounded MT Bold" pitchFamily="34" charset="0"/>
              </a:rPr>
              <a:t>“He  Who Is Faithful In A Very Little [Thing] Is Faithful Also In Much, And He  Who Is Dishonest And Unjust In A Very Little [Thing] Is Dishonest And Unjust Also In Much.”  </a:t>
            </a:r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Luke 16:10   AMPC</a:t>
            </a:r>
          </a:p>
          <a:p>
            <a:pPr lvl="1"/>
            <a:r>
              <a:rPr lang="en-US" sz="2200" b="1" dirty="0" smtClean="0">
                <a:latin typeface="Arial Rounded MT Bold" pitchFamily="34" charset="0"/>
              </a:rPr>
              <a:t>Available</a:t>
            </a:r>
          </a:p>
          <a:p>
            <a:pPr lvl="2"/>
            <a:r>
              <a:rPr lang="en-US" sz="2200" dirty="0" smtClean="0">
                <a:latin typeface="Arial Rounded MT Bold" pitchFamily="34" charset="0"/>
              </a:rPr>
              <a:t>Creates Time</a:t>
            </a:r>
          </a:p>
          <a:p>
            <a:pPr lvl="1"/>
            <a:r>
              <a:rPr lang="en-US" sz="2200" b="1" dirty="0" smtClean="0">
                <a:latin typeface="Arial Rounded MT Bold" pitchFamily="34" charset="0"/>
              </a:rPr>
              <a:t>Involved</a:t>
            </a:r>
          </a:p>
          <a:p>
            <a:pPr lvl="2"/>
            <a:r>
              <a:rPr lang="en-US" sz="2200" dirty="0" smtClean="0">
                <a:latin typeface="Arial Rounded MT Bold" pitchFamily="34" charset="0"/>
              </a:rPr>
              <a:t>Active Doer In Ministry </a:t>
            </a:r>
          </a:p>
          <a:p>
            <a:pPr lvl="1"/>
            <a:r>
              <a:rPr lang="en-US" sz="2200" b="1" dirty="0" smtClean="0">
                <a:latin typeface="Arial Rounded MT Bold" pitchFamily="34" charset="0"/>
              </a:rPr>
              <a:t>Teachable</a:t>
            </a:r>
          </a:p>
          <a:p>
            <a:pPr lvl="2"/>
            <a:r>
              <a:rPr lang="en-US" sz="2200" smtClean="0">
                <a:solidFill>
                  <a:srgbClr val="FF0000"/>
                </a:solidFill>
                <a:latin typeface="Arial Rounded MT Bold" pitchFamily="34" charset="0"/>
              </a:rPr>
              <a:t> </a:t>
            </a:r>
            <a:r>
              <a:rPr lang="en-US" sz="2200" smtClean="0">
                <a:solidFill>
                  <a:srgbClr val="FF0000"/>
                </a:solidFill>
                <a:latin typeface="Arial Rounded MT Bold" pitchFamily="34" charset="0"/>
              </a:rPr>
              <a:t>“</a:t>
            </a:r>
            <a:r>
              <a:rPr lang="en-US" i="1" smtClean="0">
                <a:solidFill>
                  <a:srgbClr val="FF0000"/>
                </a:solidFill>
                <a:latin typeface="Arial Rounded MT Bold" pitchFamily="34" charset="0"/>
              </a:rPr>
              <a:t>Every</a:t>
            </a:r>
            <a:r>
              <a:rPr lang="en-US" i="1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Arial Rounded MT Bold" pitchFamily="34" charset="0"/>
              </a:rPr>
              <a:t>Scripture Is God-breathed (Given By His Inspiration) And Profitable For Instruction, For Reproof And Conviction Of Sin, For Correction Of Error And Discipline In Obedience, [And] For Training In Righteousness (In Holy Living, In Conformity To God's Will In Thought, Purpose, And Action),”  </a:t>
            </a:r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2 TIM 3:16  AMPC</a:t>
            </a:r>
          </a:p>
          <a:p>
            <a:pPr lvl="1"/>
            <a:r>
              <a:rPr lang="en-US" sz="2200" b="1" dirty="0" smtClean="0">
                <a:latin typeface="Arial Rounded MT Bold" pitchFamily="34" charset="0"/>
              </a:rPr>
              <a:t>Hungry</a:t>
            </a:r>
          </a:p>
          <a:p>
            <a:pPr lvl="2"/>
            <a:r>
              <a:rPr lang="en-US" sz="2200" dirty="0" smtClean="0">
                <a:latin typeface="Arial Rounded MT Bold" pitchFamily="34" charset="0"/>
              </a:rPr>
              <a:t>Going The Extra Mile </a:t>
            </a:r>
            <a:endParaRPr lang="en-US" sz="22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latin typeface="Arial Rounded MT Bold" pitchFamily="34" charset="0"/>
              </a:rPr>
              <a:t>Identifying Potential</a:t>
            </a:r>
          </a:p>
          <a:p>
            <a:pPr lvl="1"/>
            <a:r>
              <a:rPr lang="en-US" sz="2200" dirty="0" smtClean="0">
                <a:latin typeface="Arial Rounded MT Bold" pitchFamily="34" charset="0"/>
              </a:rPr>
              <a:t>Actively Seek Potential Leaders</a:t>
            </a:r>
          </a:p>
          <a:p>
            <a:pPr lvl="1"/>
            <a:r>
              <a:rPr lang="en-US" sz="2200" dirty="0" smtClean="0">
                <a:latin typeface="Arial Rounded MT Bold" pitchFamily="34" charset="0"/>
              </a:rPr>
              <a:t>Typical For An Experienced Leader To Seek Potential Leader</a:t>
            </a:r>
          </a:p>
          <a:p>
            <a:pPr lvl="2"/>
            <a:r>
              <a:rPr lang="en-US" sz="2200" dirty="0" smtClean="0">
                <a:latin typeface="Arial Rounded MT Bold" pitchFamily="34" charset="0"/>
              </a:rPr>
              <a:t>Moses And Joshua (Num 27: 15-23)</a:t>
            </a:r>
          </a:p>
          <a:p>
            <a:r>
              <a:rPr lang="en-US" sz="2200" b="1" dirty="0" smtClean="0">
                <a:latin typeface="Arial Rounded MT Bold" pitchFamily="34" charset="0"/>
              </a:rPr>
              <a:t>Identifying Calling</a:t>
            </a:r>
          </a:p>
          <a:p>
            <a:pPr lvl="1"/>
            <a:r>
              <a:rPr lang="en-US" sz="2200" dirty="0" smtClean="0">
                <a:latin typeface="Arial Rounded MT Bold" pitchFamily="34" charset="0"/>
              </a:rPr>
              <a:t>Distinction Between Calling To Vocational Ministry And To Make Disciples</a:t>
            </a:r>
          </a:p>
          <a:p>
            <a:r>
              <a:rPr lang="en-US" sz="2200" b="1" dirty="0" smtClean="0">
                <a:latin typeface="Arial Rounded MT Bold" pitchFamily="34" charset="0"/>
              </a:rPr>
              <a:t>Identifying Spiritual Gifts</a:t>
            </a:r>
          </a:p>
          <a:p>
            <a:pPr lvl="1"/>
            <a:r>
              <a:rPr lang="en-US" sz="2200" dirty="0" smtClean="0">
                <a:latin typeface="Arial Rounded MT Bold" pitchFamily="34" charset="0"/>
              </a:rPr>
              <a:t>Gifts Undiscovered By Potential Leader</a:t>
            </a:r>
          </a:p>
          <a:p>
            <a:pPr lvl="1"/>
            <a:r>
              <a:rPr lang="en-US" sz="2200" dirty="0" smtClean="0">
                <a:latin typeface="Arial Rounded MT Bold" pitchFamily="34" charset="0"/>
              </a:rPr>
              <a:t>Gifts Under Developed, Needing Mentoring For Experienced Leaders</a:t>
            </a:r>
          </a:p>
          <a:p>
            <a:r>
              <a:rPr lang="en-US" sz="2200" b="1" dirty="0" smtClean="0">
                <a:latin typeface="Arial Rounded MT Bold" pitchFamily="34" charset="0"/>
              </a:rPr>
              <a:t>Identifying Opportunities And Open Doors</a:t>
            </a:r>
          </a:p>
          <a:p>
            <a:pPr lvl="1"/>
            <a:r>
              <a:rPr lang="en-US" sz="2200" dirty="0" smtClean="0">
                <a:latin typeface="Arial Rounded MT Bold" pitchFamily="34" charset="0"/>
              </a:rPr>
              <a:t>For A Wide Door Of Opportunity For Effectual [Service] Has Opened To Me [There, A Great And Promising One], And [There Are] Many Adversaries.  1 </a:t>
            </a:r>
            <a:r>
              <a:rPr lang="en-US" sz="2200" dirty="0" err="1" smtClean="0">
                <a:latin typeface="Arial Rounded MT Bold" pitchFamily="34" charset="0"/>
              </a:rPr>
              <a:t>Cor</a:t>
            </a:r>
            <a:r>
              <a:rPr lang="en-US" sz="2200" dirty="0" smtClean="0">
                <a:latin typeface="Arial Rounded MT Bold" pitchFamily="34" charset="0"/>
              </a:rPr>
              <a:t> 16:9  AMPC</a:t>
            </a:r>
            <a:endParaRPr lang="en-US" sz="22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6106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Arial Rounded MT Bold" pitchFamily="34" charset="0"/>
              </a:rPr>
              <a:t>In Conclusion</a:t>
            </a:r>
            <a:r>
              <a:rPr lang="en-US" sz="2400" dirty="0" smtClean="0">
                <a:latin typeface="Arial Rounded MT Bold" pitchFamily="34" charset="0"/>
              </a:rPr>
              <a:t>:</a:t>
            </a:r>
          </a:p>
          <a:p>
            <a:r>
              <a:rPr lang="en-US" sz="2400" dirty="0" smtClean="0">
                <a:latin typeface="Arial Rounded MT Bold" pitchFamily="34" charset="0"/>
              </a:rPr>
              <a:t>A Leader As A Multiplier Seeks Exponential Growth Through Structured Leaders Development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Identification Multiplier Starts With Identifying People Of “Faith” 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Making Leaders Starts With Identification Of</a:t>
            </a:r>
          </a:p>
          <a:p>
            <a:pPr lvl="1"/>
            <a:r>
              <a:rPr lang="en-US" dirty="0" smtClean="0">
                <a:latin typeface="Arial Rounded MT Bold" pitchFamily="34" charset="0"/>
              </a:rPr>
              <a:t>Potential</a:t>
            </a:r>
          </a:p>
          <a:p>
            <a:pPr lvl="1"/>
            <a:r>
              <a:rPr lang="en-US" dirty="0" smtClean="0">
                <a:latin typeface="Arial Rounded MT Bold" pitchFamily="34" charset="0"/>
              </a:rPr>
              <a:t>Calling</a:t>
            </a:r>
          </a:p>
          <a:p>
            <a:pPr lvl="1"/>
            <a:r>
              <a:rPr lang="en-US" dirty="0" smtClean="0">
                <a:latin typeface="Arial Rounded MT Bold" pitchFamily="34" charset="0"/>
              </a:rPr>
              <a:t>Spiritual Gifts </a:t>
            </a:r>
          </a:p>
          <a:p>
            <a:pPr lvl="1"/>
            <a:r>
              <a:rPr lang="en-US" dirty="0" smtClean="0">
                <a:latin typeface="Arial Rounded MT Bold" pitchFamily="34" charset="0"/>
              </a:rPr>
              <a:t>Opportunities For Open Doors</a:t>
            </a:r>
          </a:p>
          <a:p>
            <a:endParaRPr lang="en-US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6956</TotalTime>
  <Words>244</Words>
  <Application>Microsoft Office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THE LEADER AS A MULTIPLIER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Leader as a Multiplier </dc:title>
  <dc:creator>Otoro 01</dc:creator>
  <cp:lastModifiedBy>GREEN PASTURES MEDIA</cp:lastModifiedBy>
  <cp:revision>19</cp:revision>
  <dcterms:created xsi:type="dcterms:W3CDTF">2021-02-08T01:02:21Z</dcterms:created>
  <dcterms:modified xsi:type="dcterms:W3CDTF">2021-02-13T10:20:52Z</dcterms:modified>
</cp:coreProperties>
</file>