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F"/>
    <a:srgbClr val="F35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0DEA6-30D9-4482-A186-7DDD960A9AC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05A4-58B6-43DA-93F9-7742C36BE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0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524433" y="1175631"/>
            <a:ext cx="955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469232" y="471056"/>
            <a:ext cx="9950115" cy="6096000"/>
            <a:chOff x="483334" y="397353"/>
            <a:chExt cx="8967091" cy="5571228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83334" y="397353"/>
              <a:ext cx="8967091" cy="557122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720"/>
                <a:gd name="T5" fmla="*/ 0 h 700"/>
                <a:gd name="T6" fmla="*/ 2700 w 720"/>
                <a:gd name="T7" fmla="*/ 10800 h 700"/>
                <a:gd name="T8" fmla="*/ 10799 w 720"/>
                <a:gd name="T9" fmla="*/ 5400 h 700"/>
                <a:gd name="T10" fmla="*/ 24300 w 720"/>
                <a:gd name="T11" fmla="*/ 10800 h 700"/>
                <a:gd name="T12" fmla="*/ 18900 w 720"/>
                <a:gd name="T13" fmla="*/ 16200 h 700"/>
                <a:gd name="T14" fmla="*/ 13500 w 720"/>
                <a:gd name="T15" fmla="*/ 10800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w 720"/>
                <a:gd name="T23" fmla="*/ 0 h 700"/>
                <a:gd name="T24" fmla="*/ 720 w 720"/>
                <a:gd name="T25" fmla="*/ 700 h 700"/>
              </a:gdLst>
              <a:ahLst/>
              <a:cxnLst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  <a:cxn ang="T21">
                  <a:pos x="T14" y="T15"/>
                </a:cxn>
              </a:cxnLst>
              <a:rect l="T22" t="T23" r="T24" b="T25"/>
              <a:pathLst>
                <a:path w="720" h="700">
                  <a:moveTo>
                    <a:pt x="0" y="0"/>
                  </a:moveTo>
                  <a:cubicBezTo>
                    <a:pt x="0" y="644"/>
                    <a:pt x="0" y="644"/>
                    <a:pt x="0" y="644"/>
                  </a:cubicBezTo>
                  <a:cubicBezTo>
                    <a:pt x="23" y="650"/>
                    <a:pt x="62" y="658"/>
                    <a:pt x="113" y="665"/>
                  </a:cubicBezTo>
                  <a:cubicBezTo>
                    <a:pt x="250" y="685"/>
                    <a:pt x="476" y="700"/>
                    <a:pt x="720" y="644"/>
                  </a:cubicBezTo>
                  <a:cubicBezTo>
                    <a:pt x="720" y="617"/>
                    <a:pt x="720" y="617"/>
                    <a:pt x="720" y="617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0" tIns="1097280" rIns="1097280" bIns="109728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lang="en-GB" altLang="en-US" sz="5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lang="en-GB" altLang="en-US" sz="5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lang="en-GB" altLang="en-US" sz="5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lang="en-GB" altLang="en-US" sz="5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lang="en-GB" altLang="en-US" sz="5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lang="en-GB" altLang="en-US" sz="5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lang="en-GB" altLang="en-US" sz="5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en-GB" altLang="en-US" sz="6000" b="1" dirty="0">
                  <a:solidFill>
                    <a:srgbClr val="FFFFFF"/>
                  </a:solidFill>
                  <a:latin typeface="Arial Black" pitchFamily="34" charset="0"/>
                </a:rPr>
                <a:t>EXPONENTIAL</a:t>
              </a:r>
              <a:r>
                <a:rPr kumimoji="0" lang="en-GB" altLang="en-US" sz="6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</a:rPr>
                <a:t>: </a:t>
              </a:r>
              <a:endParaRPr kumimoji="0" lang="en-GB" altLang="en-US" sz="6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</a:rPr>
                <a:t>The Multiplication Challenge</a:t>
              </a:r>
              <a:endParaRPr kumimoji="0" lang="en-GB" altLang="en-US" sz="4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lang="en-GB" altLang="en-US" sz="36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GB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0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TREM </a:t>
              </a:r>
              <a:r>
                <a:rPr kumimoji="0" lang="en-GB" altLang="en-US" sz="40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Lucida Calligraphy" pitchFamily="66" charset="0"/>
                </a:rPr>
                <a:t>Leadership Series For The Month Of </a:t>
              </a:r>
              <a:r>
                <a:rPr lang="en-GB" altLang="en-US" sz="4000" b="1" i="1" dirty="0">
                  <a:solidFill>
                    <a:srgbClr val="FFFFFF"/>
                  </a:solidFill>
                  <a:latin typeface="Lucida Calligraphy" pitchFamily="66" charset="0"/>
                </a:rPr>
                <a:t>February</a:t>
              </a:r>
              <a:r>
                <a:rPr kumimoji="0" lang="en-GB" altLang="en-US" sz="40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Lucida Calligraphy" pitchFamily="66" charset="0"/>
                </a:rPr>
                <a:t> </a:t>
              </a:r>
              <a:r>
                <a:rPr kumimoji="0" lang="en-GB" altLang="en-US" sz="40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en-US" alt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3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7BCE715-6D4A-43D9-8D89-1D63F404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1985210"/>
            <a:ext cx="7303168" cy="487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mage result for TR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422832" y="1175631"/>
            <a:ext cx="955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0C389A-07E5-42AB-B782-910C524187A2}"/>
              </a:ext>
            </a:extLst>
          </p:cNvPr>
          <p:cNvSpPr txBox="1"/>
          <p:nvPr/>
        </p:nvSpPr>
        <p:spPr>
          <a:xfrm rot="18497831">
            <a:off x="-241621" y="1857267"/>
            <a:ext cx="6209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Showcard Gothic" panose="04020904020102020604" pitchFamily="82" charset="0"/>
              </a:rPr>
              <a:t>ASK</a:t>
            </a:r>
          </a:p>
          <a:p>
            <a:pPr algn="ctr"/>
            <a:r>
              <a:rPr lang="en-GB" sz="9600" dirty="0">
                <a:solidFill>
                  <a:srgbClr val="FF0000"/>
                </a:solidFill>
                <a:latin typeface="Showcard Gothic" panose="04020904020102020604" pitchFamily="82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6939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526D62-6F50-4E88-8A9E-35EBB466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242"/>
            <a:ext cx="12192000" cy="486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mage result for T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422832" y="1175631"/>
            <a:ext cx="955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7AF6E1-C0D2-4AB4-BC1C-9DC09CBD073A}"/>
              </a:ext>
            </a:extLst>
          </p:cNvPr>
          <p:cNvSpPr txBox="1"/>
          <p:nvPr/>
        </p:nvSpPr>
        <p:spPr>
          <a:xfrm rot="20736053">
            <a:off x="1291566" y="886405"/>
            <a:ext cx="56130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Showcard Gothic" panose="04020904020102020604" pitchFamily="82" charset="0"/>
              </a:rPr>
              <a:t>LET’S GO</a:t>
            </a:r>
          </a:p>
          <a:p>
            <a:pPr algn="ctr"/>
            <a:r>
              <a:rPr lang="en-GB" sz="8000" dirty="0">
                <a:solidFill>
                  <a:srgbClr val="FF0000"/>
                </a:solidFill>
                <a:latin typeface="Showcard Gothic" panose="04020904020102020604" pitchFamily="82" charset="0"/>
              </a:rPr>
              <a:t>PRACTICAL</a:t>
            </a:r>
          </a:p>
        </p:txBody>
      </p:sp>
    </p:spTree>
    <p:extLst>
      <p:ext uri="{BB962C8B-B14F-4D97-AF65-F5344CB8AC3E}">
        <p14:creationId xmlns:p14="http://schemas.microsoft.com/office/powerpoint/2010/main" val="10182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D565D2-E118-4412-AD8E-6FA34B5F6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512618"/>
            <a:ext cx="11776363" cy="631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8" y="1226642"/>
            <a:ext cx="10041368" cy="505176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Arial Black" pitchFamily="34" charset="0"/>
              </a:rPr>
              <a:t>THE </a:t>
            </a:r>
            <a:r>
              <a:rPr lang="en-GB" sz="4400" b="1" dirty="0">
                <a:solidFill>
                  <a:srgbClr val="FF0000"/>
                </a:solidFill>
                <a:latin typeface="Arial Black" pitchFamily="34" charset="0"/>
              </a:rPr>
              <a:t>LEADER AS A </a:t>
            </a:r>
            <a:r>
              <a:rPr lang="en-GB" sz="4400" b="1" dirty="0" smtClean="0">
                <a:solidFill>
                  <a:srgbClr val="FF0000"/>
                </a:solidFill>
                <a:latin typeface="Arial Black" pitchFamily="34" charset="0"/>
              </a:rPr>
              <a:t>MULTIPLIER: Session </a:t>
            </a:r>
            <a:r>
              <a:rPr lang="en-GB" sz="4400" b="1" dirty="0">
                <a:solidFill>
                  <a:srgbClr val="FF0000"/>
                </a:solidFill>
                <a:latin typeface="Arial Black" pitchFamily="34" charset="0"/>
              </a:rPr>
              <a:t>4 </a:t>
            </a:r>
            <a:endParaRPr lang="en-GB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Image result for T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457005" y="650081"/>
            <a:ext cx="795123" cy="10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5BFEF0-F906-4CC0-8096-A98EBF9A74FA}"/>
              </a:ext>
            </a:extLst>
          </p:cNvPr>
          <p:cNvSpPr/>
          <p:nvPr/>
        </p:nvSpPr>
        <p:spPr>
          <a:xfrm>
            <a:off x="10422832" y="6052077"/>
            <a:ext cx="1643870" cy="63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rgbClr val="FF0000"/>
                </a:solidFill>
              </a:rPr>
              <a:t>Taken by</a:t>
            </a:r>
          </a:p>
          <a:p>
            <a:pPr algn="ctr"/>
            <a:r>
              <a:rPr lang="en-GB" sz="2000" b="1" i="1" dirty="0">
                <a:solidFill>
                  <a:srgbClr val="FF0000"/>
                </a:solidFill>
              </a:rPr>
              <a:t>Victor Ben</a:t>
            </a:r>
          </a:p>
        </p:txBody>
      </p:sp>
    </p:spTree>
    <p:extLst>
      <p:ext uri="{BB962C8B-B14F-4D97-AF65-F5344CB8AC3E}">
        <p14:creationId xmlns:p14="http://schemas.microsoft.com/office/powerpoint/2010/main" val="25775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7AC49D-F25F-4EB1-BA34-3364CA89E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197163"/>
            <a:ext cx="12192000" cy="466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798224"/>
            <a:ext cx="9924068" cy="706964"/>
          </a:xfrm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Arial Black" pitchFamily="34" charset="0"/>
              </a:rPr>
              <a:t>Multiplier 4: Internship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9" y="2660073"/>
            <a:ext cx="10878384" cy="407763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Apprenticeship and mentorship – (Jn.3:22 NIV)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Engagement= proximity </a:t>
            </a:r>
          </a:p>
          <a:p>
            <a:r>
              <a:rPr lang="en-GB" sz="36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Spent time= Tarried (KJV)= Rub off on(Greek)</a:t>
            </a:r>
          </a:p>
          <a:p>
            <a:r>
              <a:rPr lang="en-GB" sz="36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about spending hours &amp; minutes. It was DIATRIBO</a:t>
            </a:r>
          </a:p>
          <a:p>
            <a:r>
              <a:rPr lang="en-GB" sz="3200" b="1" i="1" u="sng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 3:13-15(AMPC), </a:t>
            </a:r>
            <a:r>
              <a:rPr lang="en-GB" sz="3200" b="1" i="1" u="sng" dirty="0">
                <a:solidFill>
                  <a:srgbClr val="FFFF4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RESULT:Acts17:6(ESV)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Image result for TR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422832" y="1175631"/>
            <a:ext cx="955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B02F72-1500-4A6C-B98D-DE217B397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9589"/>
            <a:ext cx="12192000" cy="472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mage result for T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422832" y="1175631"/>
            <a:ext cx="955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7D5341-8118-4921-B884-03057A513A2A}"/>
              </a:ext>
            </a:extLst>
          </p:cNvPr>
          <p:cNvSpPr/>
          <p:nvPr/>
        </p:nvSpPr>
        <p:spPr>
          <a:xfrm>
            <a:off x="734291" y="702559"/>
            <a:ext cx="9688541" cy="10708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>
                <a:latin typeface="Arial Black" pitchFamily="34" charset="0"/>
              </a:rPr>
              <a:t>1) Disciple multipliers start with few, not many- Mark 3:13-14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B38F42-CC8C-4FB5-BB7B-B391DE1F911A}"/>
              </a:ext>
            </a:extLst>
          </p:cNvPr>
          <p:cNvSpPr/>
          <p:nvPr/>
        </p:nvSpPr>
        <p:spPr>
          <a:xfrm>
            <a:off x="9649325" y="6100021"/>
            <a:ext cx="2370221" cy="43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3080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5D6104-E379-4A71-95BF-502F931E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684"/>
            <a:ext cx="12191999" cy="469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mage result for T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422832" y="1175631"/>
            <a:ext cx="955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7D5341-8118-4921-B884-03057A513A2A}"/>
              </a:ext>
            </a:extLst>
          </p:cNvPr>
          <p:cNvSpPr/>
          <p:nvPr/>
        </p:nvSpPr>
        <p:spPr>
          <a:xfrm>
            <a:off x="526473" y="784595"/>
            <a:ext cx="9896359" cy="107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dirty="0">
                <a:latin typeface="Arial Black" pitchFamily="34" charset="0"/>
              </a:rPr>
              <a:t>2) Disciple multipliers prioritize relationships, not curriculum- Mark 3:14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B38F42-CC8C-4FB5-BB7B-B391DE1F911A}"/>
              </a:ext>
            </a:extLst>
          </p:cNvPr>
          <p:cNvSpPr/>
          <p:nvPr/>
        </p:nvSpPr>
        <p:spPr>
          <a:xfrm>
            <a:off x="9649325" y="6100021"/>
            <a:ext cx="2370221" cy="43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130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8CF260-E0A5-4A43-9494-26864642B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69432"/>
            <a:ext cx="12192000" cy="478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mage result for T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422832" y="1175631"/>
            <a:ext cx="955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7D5341-8118-4921-B884-03057A513A2A}"/>
              </a:ext>
            </a:extLst>
          </p:cNvPr>
          <p:cNvSpPr/>
          <p:nvPr/>
        </p:nvSpPr>
        <p:spPr>
          <a:xfrm>
            <a:off x="540327" y="761260"/>
            <a:ext cx="9882505" cy="107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dirty="0">
                <a:latin typeface="Arial Black" pitchFamily="34" charset="0"/>
              </a:rPr>
              <a:t>3) Disciple multipliers focus on sending capacity over seating capacity- Mark 3:14-15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B38F42-CC8C-4FB5-BB7B-B391DE1F911A}"/>
              </a:ext>
            </a:extLst>
          </p:cNvPr>
          <p:cNvSpPr/>
          <p:nvPr/>
        </p:nvSpPr>
        <p:spPr>
          <a:xfrm>
            <a:off x="9649325" y="6100021"/>
            <a:ext cx="2370221" cy="43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8815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F9ED85-1358-4F26-B64E-F842468E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5368"/>
            <a:ext cx="12192000" cy="481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mage result for T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422832" y="1175631"/>
            <a:ext cx="955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7D5341-8118-4921-B884-03057A513A2A}"/>
              </a:ext>
            </a:extLst>
          </p:cNvPr>
          <p:cNvSpPr/>
          <p:nvPr/>
        </p:nvSpPr>
        <p:spPr>
          <a:xfrm>
            <a:off x="748145" y="792616"/>
            <a:ext cx="9674687" cy="107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dirty="0">
                <a:latin typeface="Arial Black" pitchFamily="34" charset="0"/>
              </a:rPr>
              <a:t>4) Disciple multipliers hands off authority rather than hold on to it- Mark 3:15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B38F42-CC8C-4FB5-BB7B-B391DE1F911A}"/>
              </a:ext>
            </a:extLst>
          </p:cNvPr>
          <p:cNvSpPr/>
          <p:nvPr/>
        </p:nvSpPr>
        <p:spPr>
          <a:xfrm>
            <a:off x="132346" y="6328629"/>
            <a:ext cx="2370221" cy="43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7876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979433"/>
            <a:ext cx="9795163" cy="706964"/>
          </a:xfrm>
        </p:spPr>
        <p:txBody>
          <a:bodyPr/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rial Black" pitchFamily="34" charset="0"/>
              </a:rPr>
              <a:t>Multiplier 5: Integration</a:t>
            </a:r>
          </a:p>
        </p:txBody>
      </p:sp>
      <p:pic>
        <p:nvPicPr>
          <p:cNvPr id="4" name="Picture 2" descr="Image result for TR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422832" y="1175631"/>
            <a:ext cx="955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16727" y="2092036"/>
            <a:ext cx="7813963" cy="4443267"/>
            <a:chOff x="3794314" y="2610278"/>
            <a:chExt cx="5646735" cy="3925025"/>
          </a:xfrm>
        </p:grpSpPr>
        <p:sp>
          <p:nvSpPr>
            <p:cNvPr id="10" name="Arrow: Curved Left 9">
              <a:extLst>
                <a:ext uri="{FF2B5EF4-FFF2-40B4-BE49-F238E27FC236}">
                  <a16:creationId xmlns:a16="http://schemas.microsoft.com/office/drawing/2014/main" xmlns="" id="{540DBC19-665A-4BC9-8D90-AA3178FCF64F}"/>
                </a:ext>
              </a:extLst>
            </p:cNvPr>
            <p:cNvSpPr/>
            <p:nvPr/>
          </p:nvSpPr>
          <p:spPr>
            <a:xfrm rot="19716272">
              <a:off x="8239513" y="2616855"/>
              <a:ext cx="909312" cy="2308300"/>
            </a:xfrm>
            <a:prstGeom prst="curvedLeftArrow">
              <a:avLst>
                <a:gd name="adj1" fmla="val 30579"/>
                <a:gd name="adj2" fmla="val 105108"/>
                <a:gd name="adj3" fmla="val 42739"/>
              </a:avLst>
            </a:prstGeom>
            <a:solidFill>
              <a:schemeClr val="accent6">
                <a:lumMod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urved Left 10">
              <a:extLst>
                <a:ext uri="{FF2B5EF4-FFF2-40B4-BE49-F238E27FC236}">
                  <a16:creationId xmlns:a16="http://schemas.microsoft.com/office/drawing/2014/main" xmlns="" id="{F8C1A95B-DF3D-4CA6-A7FB-FFE181F4A857}"/>
                </a:ext>
              </a:extLst>
            </p:cNvPr>
            <p:cNvSpPr/>
            <p:nvPr/>
          </p:nvSpPr>
          <p:spPr>
            <a:xfrm rot="4488072">
              <a:off x="6181419" y="4605628"/>
              <a:ext cx="962156" cy="2897193"/>
            </a:xfrm>
            <a:prstGeom prst="curvedLeftArrow">
              <a:avLst>
                <a:gd name="adj1" fmla="val 37668"/>
                <a:gd name="adj2" fmla="val 112362"/>
                <a:gd name="adj3" fmla="val 34233"/>
              </a:avLst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urved Left 11">
              <a:extLst>
                <a:ext uri="{FF2B5EF4-FFF2-40B4-BE49-F238E27FC236}">
                  <a16:creationId xmlns:a16="http://schemas.microsoft.com/office/drawing/2014/main" xmlns="" id="{B0D25921-D014-4D27-9905-F19554AFA059}"/>
                </a:ext>
              </a:extLst>
            </p:cNvPr>
            <p:cNvSpPr/>
            <p:nvPr/>
          </p:nvSpPr>
          <p:spPr>
            <a:xfrm rot="11431414">
              <a:off x="4117769" y="2610278"/>
              <a:ext cx="1031447" cy="2492818"/>
            </a:xfrm>
            <a:prstGeom prst="curvedLeftArrow">
              <a:avLst>
                <a:gd name="adj1" fmla="val 25000"/>
                <a:gd name="adj2" fmla="val 87068"/>
                <a:gd name="adj3" fmla="val 25000"/>
              </a:avLst>
            </a:prstGeom>
            <a:solidFill>
              <a:srgbClr val="C00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E594C57-3A47-4480-81CC-B44DB6384806}"/>
                </a:ext>
              </a:extLst>
            </p:cNvPr>
            <p:cNvSpPr/>
            <p:nvPr/>
          </p:nvSpPr>
          <p:spPr>
            <a:xfrm>
              <a:off x="5360791" y="2740011"/>
              <a:ext cx="2301686" cy="4932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i="1" dirty="0">
                  <a:latin typeface="Arial Black" pitchFamily="34" charset="0"/>
                </a:rPr>
                <a:t>Knowledge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7D87E83-7EB0-47D9-B99B-788A40DCD7AA}"/>
                </a:ext>
              </a:extLst>
            </p:cNvPr>
            <p:cNvSpPr/>
            <p:nvPr/>
          </p:nvSpPr>
          <p:spPr>
            <a:xfrm>
              <a:off x="7139363" y="4652620"/>
              <a:ext cx="2301686" cy="49329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i="1" dirty="0">
                  <a:latin typeface="Arial Black" pitchFamily="34" charset="0"/>
                </a:rPr>
                <a:t>Experiences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C0D8052-F912-4C2B-89F6-92047EEA37D8}"/>
                </a:ext>
              </a:extLst>
            </p:cNvPr>
            <p:cNvSpPr/>
            <p:nvPr/>
          </p:nvSpPr>
          <p:spPr>
            <a:xfrm>
              <a:off x="3794314" y="5273510"/>
              <a:ext cx="2301686" cy="49329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i="1" dirty="0">
                  <a:latin typeface="Arial Black" pitchFamily="34" charset="0"/>
                </a:rPr>
                <a:t>Coaching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4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6874C3-FC2D-4946-9E89-24F7F2493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" y="2149664"/>
            <a:ext cx="12179967" cy="470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7AF6E1-C0D2-4AB4-BC1C-9DC09CBD073A}"/>
              </a:ext>
            </a:extLst>
          </p:cNvPr>
          <p:cNvSpPr txBox="1"/>
          <p:nvPr/>
        </p:nvSpPr>
        <p:spPr>
          <a:xfrm>
            <a:off x="436144" y="518448"/>
            <a:ext cx="104645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0" b="1" dirty="0">
                <a:solidFill>
                  <a:srgbClr val="FF0000"/>
                </a:solidFill>
                <a:latin typeface="Old English Text MT" panose="03040902040508030806" pitchFamily="66" charset="0"/>
              </a:rPr>
              <a:t>Thank You</a:t>
            </a:r>
          </a:p>
        </p:txBody>
      </p:sp>
      <p:pic>
        <p:nvPicPr>
          <p:cNvPr id="4" name="Picture 2" descr="Image result for T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601" r="9586" b="12398"/>
          <a:stretch>
            <a:fillRect/>
          </a:stretch>
        </p:blipFill>
        <p:spPr bwMode="auto">
          <a:xfrm>
            <a:off x="10422832" y="1175631"/>
            <a:ext cx="955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5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917</TotalTime>
  <Words>136</Words>
  <Application>Microsoft Office PowerPoint</Application>
  <PresentationFormat>Custom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 Boardroom</vt:lpstr>
      <vt:lpstr>PowerPoint Presentation</vt:lpstr>
      <vt:lpstr>THE LEADER AS A MULTIPLIER: Session 4 </vt:lpstr>
      <vt:lpstr>Multiplier 4: Internship</vt:lpstr>
      <vt:lpstr>PowerPoint Presentation</vt:lpstr>
      <vt:lpstr>PowerPoint Presentation</vt:lpstr>
      <vt:lpstr>PowerPoint Presentation</vt:lpstr>
      <vt:lpstr>PowerPoint Presentation</vt:lpstr>
      <vt:lpstr>Multiplier 5: Integration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TREM UYO - WEB</cp:lastModifiedBy>
  <cp:revision>163</cp:revision>
  <dcterms:created xsi:type="dcterms:W3CDTF">2019-04-27T12:23:08Z</dcterms:created>
  <dcterms:modified xsi:type="dcterms:W3CDTF">2021-02-19T16:36:53Z</dcterms:modified>
</cp:coreProperties>
</file>